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D37E05-CAEE-E425-B1FD-D4B57E00DB2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FD6B69C-8FF3-0C9A-AF51-C2CDF80A4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8D55AC-4025-37F0-D2B0-CE35F96DA44C}"/>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F7816E57-7C6F-232F-5CCE-0A9E9A5277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A1467B-6940-4790-ECA9-21194492BFE2}"/>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23070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7E86D-9810-6461-7495-6C7F9C91F51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09A7D6-250E-F285-64AF-2B7571A45AD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69DFC0-2360-106A-6124-1912160C2FF0}"/>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EF4776F1-C2C9-CBF7-7EF7-DAE074F125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A1DB827-85DE-5AD9-ABBC-1FCF58A8F045}"/>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33608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AC922F3-5E28-F726-6753-3F8AA6F9182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1A83C6D-E707-E5A6-5DEA-D29E552264B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D0F99A-CF50-91BD-3BF7-113B29A76F8B}"/>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1EB6D491-1537-520E-8C7F-F19891544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43F2F8-DC0B-204A-5895-A5FA6068370A}"/>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163890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529729-F764-7043-4184-7AFE2A13FB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47D2D8-B56A-49D3-BA25-6E743518717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D9F7B5-9A87-108B-8597-C48C2EB42A08}"/>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CB4D6839-858E-22BD-504A-F1F0EB2A7C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C0D53E-136E-8F00-4C24-DF85325178C1}"/>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43155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585BD-8715-C50B-E664-E52EF62A13F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04C7E8-77B9-AA02-A326-632C387B4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FAF5AA0-E916-F986-A323-A6FA2036D05B}"/>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17A04BBA-D03D-8918-5E0D-96F67F4F0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253FE-924D-6570-FCF3-4DE3CD3158E3}"/>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186977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96055-2A3B-8BD0-AC91-21408A1965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CDCDD0-0C26-F495-72EF-1EE865A4A20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1FDC4B5-FBAF-B09B-0D92-40D7E123CE6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9D5DC7-60AC-F27E-B9A6-4DBD113C70E0}"/>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6" name="Segnaposto piè di pagina 5">
            <a:extLst>
              <a:ext uri="{FF2B5EF4-FFF2-40B4-BE49-F238E27FC236}">
                <a16:creationId xmlns:a16="http://schemas.microsoft.com/office/drawing/2014/main" id="{DB970517-3430-4C3E-D05A-2041B8C0665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6C0FE8E-5B31-BF08-8F36-CBBDAFEA3FC0}"/>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118562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22337-1B85-F361-BE06-7612DFBE9C7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32CE3C-9955-EDA4-929F-FA372D5CB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2213538-D87D-D23D-1DFA-8D2764CC406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DA63-541B-443E-FC3D-A26B8E471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6B4230C-32A3-21F0-37C8-961CDD802B0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78A4E11-2C8C-D3FA-5371-310082D747F8}"/>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8" name="Segnaposto piè di pagina 7">
            <a:extLst>
              <a:ext uri="{FF2B5EF4-FFF2-40B4-BE49-F238E27FC236}">
                <a16:creationId xmlns:a16="http://schemas.microsoft.com/office/drawing/2014/main" id="{A5638554-9B98-4167-B69A-340A5C515BF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D8B194A-52E3-F0CF-8F58-77BF9262FA4D}"/>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55618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D5BC7-6EA7-8605-C79B-640DE824997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1D1A0B6-5731-8CBB-31F0-81E247951359}"/>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4" name="Segnaposto piè di pagina 3">
            <a:extLst>
              <a:ext uri="{FF2B5EF4-FFF2-40B4-BE49-F238E27FC236}">
                <a16:creationId xmlns:a16="http://schemas.microsoft.com/office/drawing/2014/main" id="{2E2368B0-CE6B-6004-833A-631A07246C3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CAC1B06-FE66-8FDE-8C39-3462AE711494}"/>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335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9ECDA7-7D22-CA7D-3B7A-BB866E29A44A}"/>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3" name="Segnaposto piè di pagina 2">
            <a:extLst>
              <a:ext uri="{FF2B5EF4-FFF2-40B4-BE49-F238E27FC236}">
                <a16:creationId xmlns:a16="http://schemas.microsoft.com/office/drawing/2014/main" id="{A0289701-65D4-0F5F-64D6-1ECDACFC08D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4D60F53-517F-6555-A878-AC48BD4B7029}"/>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19325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72D3E-74A0-B434-9EFF-D72451F353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4F268F-E67C-4555-F72C-9A9BA6BC7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196610-665E-280F-481F-F04A7A3A2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97D6EB8-536D-675B-A59E-E2D53DD72FDD}"/>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6" name="Segnaposto piè di pagina 5">
            <a:extLst>
              <a:ext uri="{FF2B5EF4-FFF2-40B4-BE49-F238E27FC236}">
                <a16:creationId xmlns:a16="http://schemas.microsoft.com/office/drawing/2014/main" id="{50BE6ADC-7738-F672-9DCF-D1D488864E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C72B660-A6DF-38E7-C312-4C898B7EF019}"/>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183095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00E17-C753-CF28-4E5D-0EB3813548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886E0FC-CD37-5D75-E3C1-4EF33A253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21EAB27-27E8-6A5C-D8D6-44BBC233A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A239403-7C9C-9FEE-EE24-2737213E58C2}"/>
              </a:ext>
            </a:extLst>
          </p:cNvPr>
          <p:cNvSpPr>
            <a:spLocks noGrp="1"/>
          </p:cNvSpPr>
          <p:nvPr>
            <p:ph type="dt" sz="half" idx="10"/>
          </p:nvPr>
        </p:nvSpPr>
        <p:spPr/>
        <p:txBody>
          <a:bodyPr/>
          <a:lstStyle/>
          <a:p>
            <a:fld id="{0740A2AD-38F9-4182-A487-28FD6E5D7A0B}" type="datetimeFigureOut">
              <a:rPr lang="it-IT" smtClean="0"/>
              <a:t>12/06/22</a:t>
            </a:fld>
            <a:endParaRPr lang="it-IT"/>
          </a:p>
        </p:txBody>
      </p:sp>
      <p:sp>
        <p:nvSpPr>
          <p:cNvPr id="6" name="Segnaposto piè di pagina 5">
            <a:extLst>
              <a:ext uri="{FF2B5EF4-FFF2-40B4-BE49-F238E27FC236}">
                <a16:creationId xmlns:a16="http://schemas.microsoft.com/office/drawing/2014/main" id="{CA67587A-5D00-0DE1-5D59-65B79A4F01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56D1DA-8885-63FB-6619-8F6569B3CE83}"/>
              </a:ext>
            </a:extLst>
          </p:cNvPr>
          <p:cNvSpPr>
            <a:spLocks noGrp="1"/>
          </p:cNvSpPr>
          <p:nvPr>
            <p:ph type="sldNum" sz="quarter" idx="12"/>
          </p:nvPr>
        </p:nvSpPr>
        <p:spPr/>
        <p:txBody>
          <a:bodyPr/>
          <a:lstStyle/>
          <a:p>
            <a:fld id="{2B11BCBF-B72B-4C73-96CE-B5391285A608}" type="slidenum">
              <a:rPr lang="it-IT" smtClean="0"/>
              <a:t>‹N›</a:t>
            </a:fld>
            <a:endParaRPr lang="it-IT"/>
          </a:p>
        </p:txBody>
      </p:sp>
    </p:spTree>
    <p:extLst>
      <p:ext uri="{BB962C8B-B14F-4D97-AF65-F5344CB8AC3E}">
        <p14:creationId xmlns:p14="http://schemas.microsoft.com/office/powerpoint/2010/main" val="294146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7BC66C0-A5D0-B08E-4D30-96779F72C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B1319F-4406-3BC3-A870-80BFBB0A5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E7FD5A-5535-C154-29EF-EB299EBD9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A2AD-38F9-4182-A487-28FD6E5D7A0B}" type="datetimeFigureOut">
              <a:rPr lang="it-IT" smtClean="0"/>
              <a:t>12/06/22</a:t>
            </a:fld>
            <a:endParaRPr lang="it-IT"/>
          </a:p>
        </p:txBody>
      </p:sp>
      <p:sp>
        <p:nvSpPr>
          <p:cNvPr id="5" name="Segnaposto piè di pagina 4">
            <a:extLst>
              <a:ext uri="{FF2B5EF4-FFF2-40B4-BE49-F238E27FC236}">
                <a16:creationId xmlns:a16="http://schemas.microsoft.com/office/drawing/2014/main" id="{C72900F7-91C0-F657-09F6-1B12FC113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F80B37E-CB67-9C8B-A3BC-9FA12E3DC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1BCBF-B72B-4C73-96CE-B5391285A608}" type="slidenum">
              <a:rPr lang="it-IT" smtClean="0"/>
              <a:t>‹N›</a:t>
            </a:fld>
            <a:endParaRPr lang="it-IT"/>
          </a:p>
        </p:txBody>
      </p:sp>
    </p:spTree>
    <p:extLst>
      <p:ext uri="{BB962C8B-B14F-4D97-AF65-F5344CB8AC3E}">
        <p14:creationId xmlns:p14="http://schemas.microsoft.com/office/powerpoint/2010/main" val="244352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9F5FFE2-3DAE-FD19-7398-28467455B6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 y="296251"/>
            <a:ext cx="1981200" cy="1463040"/>
          </a:xfrm>
          <a:prstGeom prst="rect">
            <a:avLst/>
          </a:prstGeom>
          <a:noFill/>
          <a:ln>
            <a:noFill/>
          </a:ln>
        </p:spPr>
      </p:pic>
      <p:pic>
        <p:nvPicPr>
          <p:cNvPr id="3" name="Immagine 2">
            <a:extLst>
              <a:ext uri="{FF2B5EF4-FFF2-40B4-BE49-F238E27FC236}">
                <a16:creationId xmlns:a16="http://schemas.microsoft.com/office/drawing/2014/main" id="{846CFECF-2D89-E402-9FF0-4DFD8CA3F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54942" y="327416"/>
            <a:ext cx="1416384" cy="1227455"/>
          </a:xfrm>
          <a:prstGeom prst="rect">
            <a:avLst/>
          </a:prstGeom>
          <a:noFill/>
          <a:ln>
            <a:noFill/>
          </a:ln>
        </p:spPr>
      </p:pic>
      <p:sp>
        <p:nvSpPr>
          <p:cNvPr id="4" name="CasellaDiTesto 3">
            <a:extLst>
              <a:ext uri="{FF2B5EF4-FFF2-40B4-BE49-F238E27FC236}">
                <a16:creationId xmlns:a16="http://schemas.microsoft.com/office/drawing/2014/main" id="{4FBF7D26-E797-02E9-3811-6628ACD6D00B}"/>
              </a:ext>
            </a:extLst>
          </p:cNvPr>
          <p:cNvSpPr txBox="1"/>
          <p:nvPr/>
        </p:nvSpPr>
        <p:spPr>
          <a:xfrm flipH="1">
            <a:off x="1798819" y="1963711"/>
            <a:ext cx="8949128" cy="584775"/>
          </a:xfrm>
          <a:prstGeom prst="rect">
            <a:avLst/>
          </a:prstGeom>
          <a:noFill/>
        </p:spPr>
        <p:txBody>
          <a:bodyPr wrap="square" rtlCol="0">
            <a:spAutoFit/>
          </a:bodyPr>
          <a:lstStyle/>
          <a:p>
            <a:r>
              <a:rPr lang="it-IT" sz="3200" dirty="0"/>
              <a:t>   EUROPEAN SCHOOLS STAND AGAINST BULLYING</a:t>
            </a:r>
          </a:p>
        </p:txBody>
      </p:sp>
      <p:sp>
        <p:nvSpPr>
          <p:cNvPr id="6" name="CasellaDiTesto 5">
            <a:extLst>
              <a:ext uri="{FF2B5EF4-FFF2-40B4-BE49-F238E27FC236}">
                <a16:creationId xmlns:a16="http://schemas.microsoft.com/office/drawing/2014/main" id="{496C0948-B8EB-EB09-CCC2-1A0AABB3E947}"/>
              </a:ext>
            </a:extLst>
          </p:cNvPr>
          <p:cNvSpPr txBox="1"/>
          <p:nvPr/>
        </p:nvSpPr>
        <p:spPr>
          <a:xfrm>
            <a:off x="2548328" y="2548486"/>
            <a:ext cx="6685613" cy="646331"/>
          </a:xfrm>
          <a:prstGeom prst="rect">
            <a:avLst/>
          </a:prstGeom>
          <a:noFill/>
        </p:spPr>
        <p:txBody>
          <a:bodyPr wrap="square" rtlCol="0">
            <a:spAutoFit/>
          </a:bodyPr>
          <a:lstStyle/>
          <a:p>
            <a:r>
              <a:rPr lang="it-IT" sz="3600" dirty="0"/>
              <a:t>        EVALUATION FOR TEACHERS</a:t>
            </a:r>
          </a:p>
        </p:txBody>
      </p:sp>
      <p:sp>
        <p:nvSpPr>
          <p:cNvPr id="7" name="CasellaDiTesto 6">
            <a:extLst>
              <a:ext uri="{FF2B5EF4-FFF2-40B4-BE49-F238E27FC236}">
                <a16:creationId xmlns:a16="http://schemas.microsoft.com/office/drawing/2014/main" id="{FBB2AE92-29B2-56CA-B0CE-E61F9B79E427}"/>
              </a:ext>
            </a:extLst>
          </p:cNvPr>
          <p:cNvSpPr txBox="1"/>
          <p:nvPr/>
        </p:nvSpPr>
        <p:spPr>
          <a:xfrm>
            <a:off x="2053652" y="3779592"/>
            <a:ext cx="8409482" cy="1077218"/>
          </a:xfrm>
          <a:prstGeom prst="rect">
            <a:avLst/>
          </a:prstGeom>
          <a:noFill/>
        </p:spPr>
        <p:txBody>
          <a:bodyPr wrap="square" rtlCol="0">
            <a:spAutoFit/>
          </a:bodyPr>
          <a:lstStyle/>
          <a:p>
            <a:r>
              <a:rPr lang="it-IT" sz="3200" dirty="0"/>
              <a:t>                        MEETING IN ITALY TODI</a:t>
            </a:r>
          </a:p>
          <a:p>
            <a:r>
              <a:rPr lang="it-IT" sz="3200"/>
              <a:t>                      28 </a:t>
            </a:r>
            <a:r>
              <a:rPr lang="it-IT" sz="3200" dirty="0"/>
              <a:t>MARCH-1 APRIL 2022</a:t>
            </a:r>
          </a:p>
        </p:txBody>
      </p:sp>
      <p:pic>
        <p:nvPicPr>
          <p:cNvPr id="8" name="Immagine 7" descr="Immagine che contiene testo&#10;&#10;Descrizione generata automaticamente">
            <a:extLst>
              <a:ext uri="{FF2B5EF4-FFF2-40B4-BE49-F238E27FC236}">
                <a16:creationId xmlns:a16="http://schemas.microsoft.com/office/drawing/2014/main" id="{A7D23BB2-D726-EE9B-C65F-B2F69176F5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943" y="296251"/>
            <a:ext cx="2628900" cy="1463040"/>
          </a:xfrm>
          <a:prstGeom prst="rect">
            <a:avLst/>
          </a:prstGeom>
          <a:noFill/>
          <a:ln>
            <a:noFill/>
          </a:ln>
        </p:spPr>
      </p:pic>
    </p:spTree>
    <p:extLst>
      <p:ext uri="{BB962C8B-B14F-4D97-AF65-F5344CB8AC3E}">
        <p14:creationId xmlns:p14="http://schemas.microsoft.com/office/powerpoint/2010/main" val="17887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afico delle risposte di Moduli. Titolo della domanda: 8. I think the programme was varied and well-balanced. Numero di risposte: 10 risposte.">
            <a:extLst>
              <a:ext uri="{FF2B5EF4-FFF2-40B4-BE49-F238E27FC236}">
                <a16:creationId xmlns:a16="http://schemas.microsoft.com/office/drawing/2014/main" id="{6A7C45BF-A0E0-1E5B-9042-81AFC5A89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fico delle risposte di Moduli. Titolo della domanda: 9. The relationship with the partners involved seemed very good to me.. Numero di risposte: 10 risposte.">
            <a:extLst>
              <a:ext uri="{FF2B5EF4-FFF2-40B4-BE49-F238E27FC236}">
                <a16:creationId xmlns:a16="http://schemas.microsoft.com/office/drawing/2014/main" id="{E4EAB956-85A6-C7AA-61CE-3791B4813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6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fico delle risposte di Moduli. Titolo della domanda: 10. I had a good communication with the host school. Numero di risposte: 10 risposte.">
            <a:extLst>
              <a:ext uri="{FF2B5EF4-FFF2-40B4-BE49-F238E27FC236}">
                <a16:creationId xmlns:a16="http://schemas.microsoft.com/office/drawing/2014/main" id="{5CFA7997-ACA4-0E17-4B7C-E3A4FF4F3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8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afico delle risposte di Moduli. Titolo della domanda: 11. I felt good here.. Numero di risposte: 10 risposte.">
            <a:extLst>
              <a:ext uri="{FF2B5EF4-FFF2-40B4-BE49-F238E27FC236}">
                <a16:creationId xmlns:a16="http://schemas.microsoft.com/office/drawing/2014/main" id="{F16F4B40-541D-F4E5-39F2-7726E5A7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9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afico delle risposte di Moduli. Titolo della domanda: 12. I gained professional experience this week. Numero di risposte: 10 risposte.">
            <a:extLst>
              <a:ext uri="{FF2B5EF4-FFF2-40B4-BE49-F238E27FC236}">
                <a16:creationId xmlns:a16="http://schemas.microsoft.com/office/drawing/2014/main" id="{C0ACA70A-FA40-0916-EFF6-9518BC9C0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0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afico delle risposte di Moduli. Titolo della domanda: 13. I am happy about the places visited in Italy during the mobility.. Numero di risposte: 10 risposte.">
            <a:extLst>
              <a:ext uri="{FF2B5EF4-FFF2-40B4-BE49-F238E27FC236}">
                <a16:creationId xmlns:a16="http://schemas.microsoft.com/office/drawing/2014/main" id="{821A62ED-3751-D61C-C84A-8B9095302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2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DD36671-6447-7ECD-435E-CB18E095A606}"/>
              </a:ext>
            </a:extLst>
          </p:cNvPr>
          <p:cNvSpPr txBox="1"/>
          <p:nvPr/>
        </p:nvSpPr>
        <p:spPr>
          <a:xfrm>
            <a:off x="539646" y="886096"/>
            <a:ext cx="10987790" cy="5632311"/>
          </a:xfrm>
          <a:prstGeom prst="rect">
            <a:avLst/>
          </a:prstGeom>
          <a:noFill/>
        </p:spPr>
        <p:txBody>
          <a:bodyPr wrap="square">
            <a:spAutoFit/>
          </a:bodyPr>
          <a:lstStyle/>
          <a:p>
            <a:pPr algn="l"/>
            <a:r>
              <a:rPr lang="en-US" b="0" i="0" dirty="0">
                <a:solidFill>
                  <a:srgbClr val="202124"/>
                </a:solidFill>
                <a:effectLst/>
                <a:latin typeface="Google Sans"/>
              </a:rPr>
              <a:t>14. What was the best thing you had in our country?</a:t>
            </a:r>
            <a:r>
              <a:rPr lang="en-US" b="0" i="0" dirty="0">
                <a:solidFill>
                  <a:srgbClr val="202124"/>
                </a:solidFill>
                <a:effectLst/>
                <a:latin typeface="Roboto" panose="02000000000000000000" pitchFamily="2" charset="0"/>
              </a:rPr>
              <a:t>10 </a:t>
            </a:r>
            <a:r>
              <a:rPr lang="en-US" b="0" i="0" dirty="0" err="1">
                <a:solidFill>
                  <a:srgbClr val="202124"/>
                </a:solidFill>
                <a:effectLst/>
                <a:latin typeface="Roboto" panose="02000000000000000000" pitchFamily="2" charset="0"/>
              </a:rPr>
              <a:t>risposte</a:t>
            </a:r>
            <a:endParaRPr lang="en-US" b="0" i="0" dirty="0">
              <a:solidFill>
                <a:srgbClr val="000000"/>
              </a:solidFill>
              <a:effectLst/>
              <a:latin typeface="Roboto" panose="02000000000000000000" pitchFamily="2" charset="0"/>
            </a:endParaRPr>
          </a:p>
          <a:p>
            <a:pPr algn="l"/>
            <a:r>
              <a:rPr lang="en-US" b="0" i="0" dirty="0" err="1">
                <a:solidFill>
                  <a:srgbClr val="202124"/>
                </a:solidFill>
                <a:effectLst/>
                <a:latin typeface="Roboto" panose="02000000000000000000" pitchFamily="2" charset="0"/>
              </a:rPr>
              <a:t>Asisi</a:t>
            </a:r>
            <a:r>
              <a:rPr lang="en-US" b="0" i="0" dirty="0">
                <a:solidFill>
                  <a:srgbClr val="202124"/>
                </a:solidFill>
                <a:effectLst/>
                <a:latin typeface="Roboto" panose="02000000000000000000" pitchFamily="2" charset="0"/>
              </a:rPr>
              <a:t> San Francisco</a:t>
            </a:r>
          </a:p>
          <a:p>
            <a:pPr algn="l"/>
            <a:r>
              <a:rPr lang="en-US" b="0" i="0" dirty="0">
                <a:solidFill>
                  <a:srgbClr val="202124"/>
                </a:solidFill>
                <a:effectLst/>
                <a:latin typeface="Roboto" panose="02000000000000000000" pitchFamily="2" charset="0"/>
              </a:rPr>
              <a:t>Your warmest welcome, amazing hospitality, excellent </a:t>
            </a:r>
            <a:r>
              <a:rPr lang="en-US" b="0" i="0" dirty="0" err="1">
                <a:solidFill>
                  <a:srgbClr val="202124"/>
                </a:solidFill>
                <a:effectLst/>
                <a:latin typeface="Roboto" panose="02000000000000000000" pitchFamily="2" charset="0"/>
              </a:rPr>
              <a:t>organisation</a:t>
            </a:r>
            <a:r>
              <a:rPr lang="en-US" b="0" i="0" dirty="0">
                <a:solidFill>
                  <a:srgbClr val="202124"/>
                </a:solidFill>
                <a:effectLst/>
                <a:latin typeface="Roboto" panose="02000000000000000000" pitchFamily="2" charset="0"/>
              </a:rPr>
              <a:t>!</a:t>
            </a:r>
          </a:p>
          <a:p>
            <a:pPr algn="l"/>
            <a:r>
              <a:rPr lang="en-US" b="0" i="0" dirty="0">
                <a:solidFill>
                  <a:srgbClr val="202124"/>
                </a:solidFill>
                <a:effectLst/>
                <a:latin typeface="Roboto" panose="02000000000000000000" pitchFamily="2" charset="0"/>
              </a:rPr>
              <a:t>The best thing I had was the interaction with all, teachers and students. The country is beautiful, which isn't new for me, but we were shown things that normally we wouldn't visit in a normal tourist trip. </a:t>
            </a:r>
            <a:r>
              <a:rPr lang="en-US" b="0" i="0" dirty="0" err="1">
                <a:solidFill>
                  <a:srgbClr val="202124"/>
                </a:solidFill>
                <a:effectLst/>
                <a:latin typeface="Roboto" panose="02000000000000000000" pitchFamily="2" charset="0"/>
              </a:rPr>
              <a:t>Todi</a:t>
            </a:r>
            <a:r>
              <a:rPr lang="en-US" b="0" i="0" dirty="0">
                <a:solidFill>
                  <a:srgbClr val="202124"/>
                </a:solidFill>
                <a:effectLst/>
                <a:latin typeface="Roboto" panose="02000000000000000000" pitchFamily="2" charset="0"/>
              </a:rPr>
              <a:t> was a big surprise, small but cozy and amazing. People were very kind. Assisi's monastery... no words to describe it. The most beautiful church I've ever seen. I will come back for sure.</a:t>
            </a:r>
          </a:p>
          <a:p>
            <a:pPr algn="l"/>
            <a:r>
              <a:rPr lang="en-US" b="0" i="0" dirty="0" err="1">
                <a:solidFill>
                  <a:srgbClr val="202124"/>
                </a:solidFill>
                <a:effectLst/>
                <a:latin typeface="Roboto" panose="02000000000000000000" pitchFamily="2" charset="0"/>
              </a:rPr>
              <a:t>Visiring</a:t>
            </a:r>
            <a:endParaRPr lang="en-US" b="0" i="0" dirty="0">
              <a:solidFill>
                <a:srgbClr val="202124"/>
              </a:solidFill>
              <a:effectLst/>
              <a:latin typeface="Roboto" panose="02000000000000000000" pitchFamily="2" charset="0"/>
            </a:endParaRPr>
          </a:p>
          <a:p>
            <a:pPr algn="l"/>
            <a:r>
              <a:rPr lang="en-US" b="0" i="0" dirty="0">
                <a:solidFill>
                  <a:srgbClr val="202124"/>
                </a:solidFill>
                <a:effectLst/>
                <a:latin typeface="Roboto" panose="02000000000000000000" pitchFamily="2" charset="0"/>
              </a:rPr>
              <a:t>The travel to Assisi</a:t>
            </a:r>
          </a:p>
          <a:p>
            <a:pPr algn="l"/>
            <a:r>
              <a:rPr lang="en-US" b="0" i="0" dirty="0">
                <a:solidFill>
                  <a:srgbClr val="202124"/>
                </a:solidFill>
                <a:effectLst/>
                <a:latin typeface="Roboto" panose="02000000000000000000" pitchFamily="2" charset="0"/>
              </a:rPr>
              <a:t>This experience I had in your country, which has traces of history all around, was excellent. Culturally, I had a very valuable time.</a:t>
            </a:r>
          </a:p>
          <a:p>
            <a:pPr algn="l"/>
            <a:r>
              <a:rPr lang="en-US" b="0" i="0" dirty="0">
                <a:solidFill>
                  <a:srgbClr val="202124"/>
                </a:solidFill>
                <a:effectLst/>
                <a:latin typeface="Roboto" panose="02000000000000000000" pitchFamily="2" charset="0"/>
              </a:rPr>
              <a:t>The history of </a:t>
            </a:r>
            <a:r>
              <a:rPr lang="en-US" b="0" i="0" dirty="0" err="1">
                <a:solidFill>
                  <a:srgbClr val="202124"/>
                </a:solidFill>
                <a:effectLst/>
                <a:latin typeface="Roboto" panose="02000000000000000000" pitchFamily="2" charset="0"/>
              </a:rPr>
              <a:t>Italy</a:t>
            </a:r>
            <a:r>
              <a:rPr lang="en-US" b="0" dirty="0" err="1">
                <a:solidFill>
                  <a:srgbClr val="202124"/>
                </a:solidFill>
                <a:effectLst/>
                <a:latin typeface="Roboto" panose="02000000000000000000" pitchFamily="2" charset="0"/>
              </a:rPr>
              <a:t>I</a:t>
            </a:r>
            <a:r>
              <a:rPr lang="en-US" b="0" dirty="0">
                <a:solidFill>
                  <a:srgbClr val="202124"/>
                </a:solidFill>
                <a:effectLst/>
                <a:latin typeface="Roboto" panose="02000000000000000000" pitchFamily="2" charset="0"/>
              </a:rPr>
              <a:t> think the best thing we have in each mobility is always the way students interact, learn and grow by exploring another conception of education and becoming citizen of the world, like </a:t>
            </a:r>
            <a:r>
              <a:rPr lang="en-US" b="0" dirty="0" err="1">
                <a:solidFill>
                  <a:srgbClr val="202124"/>
                </a:solidFill>
                <a:effectLst/>
                <a:latin typeface="Roboto" panose="02000000000000000000" pitchFamily="2" charset="0"/>
              </a:rPr>
              <a:t>Sócrates</a:t>
            </a:r>
            <a:r>
              <a:rPr lang="en-US" b="0" dirty="0">
                <a:solidFill>
                  <a:srgbClr val="202124"/>
                </a:solidFill>
                <a:effectLst/>
                <a:latin typeface="Roboto" panose="02000000000000000000" pitchFamily="2" charset="0"/>
              </a:rPr>
              <a:t> used to defend.</a:t>
            </a:r>
          </a:p>
          <a:p>
            <a:pPr algn="l"/>
            <a:r>
              <a:rPr lang="en-US" b="0" dirty="0">
                <a:solidFill>
                  <a:srgbClr val="202124"/>
                </a:solidFill>
                <a:effectLst/>
                <a:latin typeface="Roboto" panose="02000000000000000000" pitchFamily="2" charset="0"/>
              </a:rPr>
              <a:t>Hard to say only one ... Food, people, landscapes, guided tours ...</a:t>
            </a:r>
          </a:p>
          <a:p>
            <a:pPr algn="l"/>
            <a:r>
              <a:rPr lang="en-US" b="0" dirty="0">
                <a:solidFill>
                  <a:srgbClr val="202124"/>
                </a:solidFill>
                <a:effectLst/>
                <a:latin typeface="Roboto" panose="02000000000000000000" pitchFamily="2" charset="0"/>
              </a:rPr>
              <a:t>I was really impressed by the warmth and hospitality of the Italian school, teachers and students. I felt welcomed. The activities were very well </a:t>
            </a:r>
            <a:r>
              <a:rPr lang="en-US" b="0" dirty="0" err="1">
                <a:solidFill>
                  <a:srgbClr val="202124"/>
                </a:solidFill>
                <a:effectLst/>
                <a:latin typeface="Roboto" panose="02000000000000000000" pitchFamily="2" charset="0"/>
              </a:rPr>
              <a:t>organised</a:t>
            </a:r>
            <a:r>
              <a:rPr lang="en-US" b="0" dirty="0">
                <a:solidFill>
                  <a:srgbClr val="202124"/>
                </a:solidFill>
                <a:effectLst/>
                <a:latin typeface="Roboto" panose="02000000000000000000" pitchFamily="2" charset="0"/>
              </a:rPr>
              <a:t> which facilitated the communication between participants and the exchange of good practice. Congratulations to all Italian teachers and students. Many thanks for everything!</a:t>
            </a:r>
          </a:p>
          <a:p>
            <a:pPr algn="l"/>
            <a:endParaRPr lang="en-US"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353869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BDA16E1-8BDE-9520-BC53-E662C6AD84C5}"/>
              </a:ext>
            </a:extLst>
          </p:cNvPr>
          <p:cNvSpPr txBox="1"/>
          <p:nvPr/>
        </p:nvSpPr>
        <p:spPr>
          <a:xfrm flipH="1">
            <a:off x="1724617" y="914400"/>
            <a:ext cx="8348773" cy="2400657"/>
          </a:xfrm>
          <a:prstGeom prst="rect">
            <a:avLst/>
          </a:prstGeom>
          <a:noFill/>
        </p:spPr>
        <p:txBody>
          <a:bodyPr wrap="square" rtlCol="0">
            <a:spAutoFit/>
          </a:bodyPr>
          <a:lstStyle/>
          <a:p>
            <a:r>
              <a:rPr lang="it-IT" sz="3600" b="1" dirty="0"/>
              <a:t>CONCLUSION</a:t>
            </a:r>
          </a:p>
          <a:p>
            <a:endParaRPr lang="it-IT" dirty="0"/>
          </a:p>
          <a:p>
            <a:r>
              <a:rPr lang="it-IT" sz="3200" dirty="0"/>
              <a:t>THE RESULTS GIVEN BY THE TEACHERS PRESENT TO THE MEETING WERE VERY GOOD AS PER GRAPHICS ABOVE</a:t>
            </a:r>
          </a:p>
        </p:txBody>
      </p:sp>
    </p:spTree>
    <p:extLst>
      <p:ext uri="{BB962C8B-B14F-4D97-AF65-F5344CB8AC3E}">
        <p14:creationId xmlns:p14="http://schemas.microsoft.com/office/powerpoint/2010/main" val="313479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ico delle risposte di Moduli. Titolo della domanda: 0. I learnt new things about Cyberbullying. Numero di risposte: 10 risposte.">
            <a:extLst>
              <a:ext uri="{FF2B5EF4-FFF2-40B4-BE49-F238E27FC236}">
                <a16:creationId xmlns:a16="http://schemas.microsoft.com/office/drawing/2014/main" id="{0DFFAB20-F44B-1D31-A681-3B6C32D2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4393"/>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ico delle risposte di Moduli. Titolo della domanda: 2. It was interesting to learn about the School's Protocol on Bullying and Cyberbullying.. Numero di risposte: 10 risposte.">
            <a:extLst>
              <a:ext uri="{FF2B5EF4-FFF2-40B4-BE49-F238E27FC236}">
                <a16:creationId xmlns:a16="http://schemas.microsoft.com/office/drawing/2014/main" id="{A729355B-E8CF-F0A3-8413-ACD2101DB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3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fico delle risposte di Moduli. Titolo della domanda: 3. I learnt some new ways of approaching Cyberbullying issue by Mrs Sonia Montegiovi. Numero di risposte: 10 risposte.">
            <a:extLst>
              <a:ext uri="{FF2B5EF4-FFF2-40B4-BE49-F238E27FC236}">
                <a16:creationId xmlns:a16="http://schemas.microsoft.com/office/drawing/2014/main" id="{DCC0D78D-07D6-E3E4-A38F-6EA4A25AA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3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fico delle risposte di Moduli. Titolo della domanda: 4. I feel more involved in the aspects of Cyberbullying.. Numero di risposte: 10 risposte.">
            <a:extLst>
              <a:ext uri="{FF2B5EF4-FFF2-40B4-BE49-F238E27FC236}">
                <a16:creationId xmlns:a16="http://schemas.microsoft.com/office/drawing/2014/main" id="{907C88BD-025A-8DA9-709B-E63C7F0C8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16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fico delle risposte di Moduli. Titolo della domanda: 4. I feel more involved in the aspects of Cyberbullying.. Numero di risposte: 10 risposte.">
            <a:extLst>
              <a:ext uri="{FF2B5EF4-FFF2-40B4-BE49-F238E27FC236}">
                <a16:creationId xmlns:a16="http://schemas.microsoft.com/office/drawing/2014/main" id="{2C83A450-93B6-172D-30C4-024B92A9A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1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fico delle risposte di Moduli. Titolo della domanda: 5. I had fun with the cultural aspect of Italy.. Numero di risposte: 10 risposte.">
            <a:extLst>
              <a:ext uri="{FF2B5EF4-FFF2-40B4-BE49-F238E27FC236}">
                <a16:creationId xmlns:a16="http://schemas.microsoft.com/office/drawing/2014/main" id="{FF541CB3-E775-EC9F-637C-DAD4176B9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6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fico delle risposte di Moduli. Titolo della domanda: 6. Empathy is an important value.. Numero di risposte: 10 risposte.">
            <a:extLst>
              <a:ext uri="{FF2B5EF4-FFF2-40B4-BE49-F238E27FC236}">
                <a16:creationId xmlns:a16="http://schemas.microsoft.com/office/drawing/2014/main" id="{F60DE2A8-3476-C60A-49F9-5619355FD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5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fico delle risposte di Moduli. Titolo della domanda: 7. I think the activities were well organized.. Numero di risposte: 10 risposte.">
            <a:extLst>
              <a:ext uri="{FF2B5EF4-FFF2-40B4-BE49-F238E27FC236}">
                <a16:creationId xmlns:a16="http://schemas.microsoft.com/office/drawing/2014/main" id="{1743C016-E0CB-32E3-2B3D-9835C48D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756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293</Words>
  <Application>Microsoft Office PowerPoint</Application>
  <PresentationFormat>Widescreen</PresentationFormat>
  <Paragraphs>17</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Calibri Light</vt:lpstr>
      <vt:lpstr>Google Sans</vt:lpstr>
      <vt:lpstr>Roboto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renzo donati</dc:creator>
  <cp:lastModifiedBy>renzo donati</cp:lastModifiedBy>
  <cp:revision>10</cp:revision>
  <dcterms:created xsi:type="dcterms:W3CDTF">2022-06-12T10:55:22Z</dcterms:created>
  <dcterms:modified xsi:type="dcterms:W3CDTF">2022-06-12T12:12:41Z</dcterms:modified>
</cp:coreProperties>
</file>