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5" r:id="rId3"/>
  </p:sldMasterIdLst>
  <p:sldIdLst>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72" r:id="rId19"/>
    <p:sldId id="273" r:id="rId20"/>
    <p:sldId id="275" r:id="rId21"/>
    <p:sldId id="276" r:id="rId22"/>
    <p:sldId id="277"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17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0" y="0"/>
            <a:ext cx="5638800" cy="6858000"/>
          </a:xfrm>
          <a:prstGeom prst="rect">
            <a:avLst/>
          </a:prstGeom>
          <a:solidFill>
            <a:schemeClr val="bg1">
              <a:lumMod val="95000"/>
            </a:schemeClr>
          </a:solidFill>
          <a:ln w="152400">
            <a:noFill/>
          </a:ln>
          <a:effectLst/>
        </p:spPr>
        <p:txBody>
          <a:bodyPr lIns="365760" anchor="ctr"/>
          <a:lstStyle>
            <a:lvl1pPr marL="0" indent="0" algn="l">
              <a:buFontTx/>
              <a:buNone/>
              <a:defRPr sz="1400">
                <a:solidFill>
                  <a:schemeClr val="tx1">
                    <a:lumMod val="75000"/>
                    <a:lumOff val="25000"/>
                  </a:schemeClr>
                </a:solidFill>
              </a:defRPr>
            </a:lvl1pPr>
          </a:lstStyle>
          <a:p>
            <a:r>
              <a:rPr lang="en-US" altLang="ko-KR" dirty="0"/>
              <a:t>Place Your Picture Here And Sand Back</a:t>
            </a:r>
            <a:endParaRPr lang="ko-KR" altLang="en-US" dirty="0"/>
          </a:p>
        </p:txBody>
      </p:sp>
      <p:sp>
        <p:nvSpPr>
          <p:cNvPr id="7" name="그림 개체 틀 2">
            <a:extLst>
              <a:ext uri="{FF2B5EF4-FFF2-40B4-BE49-F238E27FC236}">
                <a16:creationId xmlns:a16="http://schemas.microsoft.com/office/drawing/2014/main" id="{6033F2F0-7D0F-4B5D-8E37-7C30E5A5D26E}"/>
              </a:ext>
            </a:extLst>
          </p:cNvPr>
          <p:cNvSpPr>
            <a:spLocks noGrp="1"/>
          </p:cNvSpPr>
          <p:nvPr>
            <p:ph type="pic" sz="quarter" idx="11" hasCustomPrompt="1"/>
          </p:nvPr>
        </p:nvSpPr>
        <p:spPr>
          <a:xfrm>
            <a:off x="7548561" y="477308"/>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40B2EF10-A0C4-401E-8AA6-CF7463C59568}"/>
              </a:ext>
            </a:extLst>
          </p:cNvPr>
          <p:cNvSpPr>
            <a:spLocks noGrp="1"/>
          </p:cNvSpPr>
          <p:nvPr>
            <p:ph type="pic" sz="quarter" idx="12" hasCustomPrompt="1"/>
          </p:nvPr>
        </p:nvSpPr>
        <p:spPr>
          <a:xfrm>
            <a:off x="7548561" y="3648856"/>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308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B83EC1-AF10-4FD7-8089-F03DAD6397E7}"/>
              </a:ext>
            </a:extLst>
          </p:cNvPr>
          <p:cNvSpPr/>
          <p:nvPr userDrawn="1"/>
        </p:nvSpPr>
        <p:spPr>
          <a:xfrm>
            <a:off x="0" y="0"/>
            <a:ext cx="12192000" cy="23810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1453561" y="479835"/>
            <a:ext cx="1823793"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32DE4F21-2D03-408A-A113-1ECBBBFDE8D6}"/>
              </a:ext>
            </a:extLst>
          </p:cNvPr>
          <p:cNvSpPr>
            <a:spLocks noGrp="1"/>
          </p:cNvSpPr>
          <p:nvPr>
            <p:ph type="pic" sz="quarter" idx="11" hasCustomPrompt="1"/>
          </p:nvPr>
        </p:nvSpPr>
        <p:spPr>
          <a:xfrm>
            <a:off x="8067429" y="479834"/>
            <a:ext cx="3611542" cy="589833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 </a:t>
            </a:r>
          </a:p>
          <a:p>
            <a:r>
              <a:rPr lang="en-US" altLang="ko-KR" dirty="0"/>
              <a:t>And Sand Back</a:t>
            </a:r>
            <a:endParaRPr lang="ko-KR" altLang="en-US" dirty="0"/>
          </a:p>
        </p:txBody>
      </p:sp>
      <p:sp>
        <p:nvSpPr>
          <p:cNvPr id="6" name="그림 개체 틀 2">
            <a:extLst>
              <a:ext uri="{FF2B5EF4-FFF2-40B4-BE49-F238E27FC236}">
                <a16:creationId xmlns:a16="http://schemas.microsoft.com/office/drawing/2014/main" id="{A62276F5-0236-424B-9645-A889FC412855}"/>
              </a:ext>
            </a:extLst>
          </p:cNvPr>
          <p:cNvSpPr>
            <a:spLocks noGrp="1"/>
          </p:cNvSpPr>
          <p:nvPr>
            <p:ph type="pic" sz="quarter" idx="12" hasCustomPrompt="1"/>
          </p:nvPr>
        </p:nvSpPr>
        <p:spPr>
          <a:xfrm>
            <a:off x="3658183" y="479835"/>
            <a:ext cx="1823793"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B703617E-9CA4-425B-945B-4B73794CE227}"/>
              </a:ext>
            </a:extLst>
          </p:cNvPr>
          <p:cNvSpPr>
            <a:spLocks noGrp="1"/>
          </p:cNvSpPr>
          <p:nvPr>
            <p:ph type="pic" sz="quarter" idx="13" hasCustomPrompt="1"/>
          </p:nvPr>
        </p:nvSpPr>
        <p:spPr>
          <a:xfrm>
            <a:off x="5862805" y="479835"/>
            <a:ext cx="1823793"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940325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3638550"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5" name="그림 개체 틀 2">
            <a:extLst>
              <a:ext uri="{FF2B5EF4-FFF2-40B4-BE49-F238E27FC236}">
                <a16:creationId xmlns:a16="http://schemas.microsoft.com/office/drawing/2014/main" id="{EA5E7C78-B7FD-4905-970D-675E6D396175}"/>
              </a:ext>
            </a:extLst>
          </p:cNvPr>
          <p:cNvSpPr>
            <a:spLocks noGrp="1"/>
          </p:cNvSpPr>
          <p:nvPr>
            <p:ph type="pic" sz="quarter" idx="11" hasCustomPrompt="1"/>
          </p:nvPr>
        </p:nvSpPr>
        <p:spPr>
          <a:xfrm>
            <a:off x="3638550" y="56918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6" name="그림 개체 틀 2">
            <a:extLst>
              <a:ext uri="{FF2B5EF4-FFF2-40B4-BE49-F238E27FC236}">
                <a16:creationId xmlns:a16="http://schemas.microsoft.com/office/drawing/2014/main" id="{01CFBF6C-8D5A-4D48-ACE1-2D979A60A21D}"/>
              </a:ext>
            </a:extLst>
          </p:cNvPr>
          <p:cNvSpPr>
            <a:spLocks noGrp="1"/>
          </p:cNvSpPr>
          <p:nvPr>
            <p:ph type="pic" sz="quarter" idx="12" hasCustomPrompt="1"/>
          </p:nvPr>
        </p:nvSpPr>
        <p:spPr>
          <a:xfrm>
            <a:off x="657225"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8" name="Rectangle 7">
            <a:extLst>
              <a:ext uri="{FF2B5EF4-FFF2-40B4-BE49-F238E27FC236}">
                <a16:creationId xmlns:a16="http://schemas.microsoft.com/office/drawing/2014/main" id="{2F26D5AB-D725-405F-B143-0753C3C45DCD}"/>
              </a:ext>
            </a:extLst>
          </p:cNvPr>
          <p:cNvSpPr/>
          <p:nvPr userDrawn="1"/>
        </p:nvSpPr>
        <p:spPr>
          <a:xfrm>
            <a:off x="-1" y="0"/>
            <a:ext cx="3400425" cy="3312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Tree>
    <p:extLst>
      <p:ext uri="{BB962C8B-B14F-4D97-AF65-F5344CB8AC3E}">
        <p14:creationId xmlns:p14="http://schemas.microsoft.com/office/powerpoint/2010/main" val="25242543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lIns="3383280" rIns="0" anchor="ctr"/>
          <a:lstStyle>
            <a:lvl1pPr marL="0" indent="0" algn="ctr">
              <a:buFontTx/>
              <a:buNone/>
              <a:defRPr sz="2000">
                <a:solidFill>
                  <a:schemeClr val="tx1">
                    <a:lumMod val="75000"/>
                    <a:lumOff val="25000"/>
                  </a:schemeClr>
                </a:solidFill>
              </a:defRPr>
            </a:lvl1pPr>
          </a:lstStyle>
          <a:p>
            <a:r>
              <a:rPr lang="en-US" altLang="ko-KR" dirty="0"/>
              <a:t>Place Your Picture Here And Sand to Back</a:t>
            </a:r>
            <a:endParaRPr lang="ko-KR" altLang="en-US" dirty="0"/>
          </a:p>
        </p:txBody>
      </p:sp>
    </p:spTree>
    <p:extLst>
      <p:ext uri="{BB962C8B-B14F-4D97-AF65-F5344CB8AC3E}">
        <p14:creationId xmlns:p14="http://schemas.microsoft.com/office/powerpoint/2010/main" val="135087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mage slide layout">
    <p:bg>
      <p:bgPr>
        <a:solidFill>
          <a:schemeClr val="bg1"/>
        </a:solidFill>
        <a:effectLst/>
      </p:bgPr>
    </p:bg>
    <p:spTree>
      <p:nvGrpSpPr>
        <p:cNvPr id="1" name=""/>
        <p:cNvGrpSpPr/>
        <p:nvPr/>
      </p:nvGrpSpPr>
      <p:grpSpPr>
        <a:xfrm>
          <a:off x="0" y="0"/>
          <a:ext cx="0" cy="0"/>
          <a:chOff x="0" y="0"/>
          <a:chExt cx="0" cy="0"/>
        </a:xfrm>
      </p:grpSpPr>
      <p:sp>
        <p:nvSpPr>
          <p:cNvPr id="5" name="액자 12">
            <a:extLst>
              <a:ext uri="{FF2B5EF4-FFF2-40B4-BE49-F238E27FC236}">
                <a16:creationId xmlns:a16="http://schemas.microsoft.com/office/drawing/2014/main" id="{95EDCEF7-DD83-4CD4-BE92-A97D74011033}"/>
              </a:ext>
            </a:extLst>
          </p:cNvPr>
          <p:cNvSpPr/>
          <p:nvPr userDrawn="1"/>
        </p:nvSpPr>
        <p:spPr>
          <a:xfrm>
            <a:off x="547181" y="1761846"/>
            <a:ext cx="11097638" cy="3334311"/>
          </a:xfrm>
          <a:prstGeom prst="frame">
            <a:avLst>
              <a:gd name="adj1" fmla="val 2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black"/>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910352" y="569068"/>
            <a:ext cx="3661647" cy="571986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105058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58CF5-5043-4D3B-92BD-59549782EBBE}"/>
              </a:ext>
            </a:extLst>
          </p:cNvPr>
          <p:cNvSpPr/>
          <p:nvPr userDrawn="1"/>
        </p:nvSpPr>
        <p:spPr>
          <a:xfrm>
            <a:off x="7515225" y="0"/>
            <a:ext cx="46767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nvGrpSpPr>
          <p:cNvPr id="5" name="Graphic 14">
            <a:extLst>
              <a:ext uri="{FF2B5EF4-FFF2-40B4-BE49-F238E27FC236}">
                <a16:creationId xmlns:a16="http://schemas.microsoft.com/office/drawing/2014/main" id="{B59EE49C-3795-40A6-B206-565A372E5530}"/>
              </a:ext>
            </a:extLst>
          </p:cNvPr>
          <p:cNvGrpSpPr/>
          <p:nvPr userDrawn="1"/>
        </p:nvGrpSpPr>
        <p:grpSpPr>
          <a:xfrm>
            <a:off x="5720146" y="1420664"/>
            <a:ext cx="5589803" cy="4396475"/>
            <a:chOff x="2444748" y="555045"/>
            <a:chExt cx="7282048" cy="5727454"/>
          </a:xfrm>
        </p:grpSpPr>
        <p:sp>
          <p:nvSpPr>
            <p:cNvPr id="6" name="Freeform: Shape 5">
              <a:extLst>
                <a:ext uri="{FF2B5EF4-FFF2-40B4-BE49-F238E27FC236}">
                  <a16:creationId xmlns:a16="http://schemas.microsoft.com/office/drawing/2014/main" id="{716E008B-9F44-493C-B58F-ABFC0E7190A5}"/>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solidFill>
              <a:schemeClr val="bg1">
                <a:lumMod val="65000"/>
              </a:schemeClr>
            </a:solidFill>
            <a:ln w="9525" cap="flat">
              <a:noFill/>
              <a:prstDash val="solid"/>
              <a:miter/>
            </a:ln>
          </p:spPr>
          <p:txBody>
            <a:bodyPr rtlCol="0" anchor="ctr"/>
            <a:lstStyle/>
            <a:p>
              <a:pPr defTabSz="914286"/>
              <a:endParaRPr lang="en-US">
                <a:solidFill>
                  <a:prstClr val="black"/>
                </a:solidFill>
              </a:endParaRPr>
            </a:p>
          </p:txBody>
        </p:sp>
        <p:sp>
          <p:nvSpPr>
            <p:cNvPr id="7" name="Freeform: Shape 6">
              <a:extLst>
                <a:ext uri="{FF2B5EF4-FFF2-40B4-BE49-F238E27FC236}">
                  <a16:creationId xmlns:a16="http://schemas.microsoft.com/office/drawing/2014/main" id="{0C1A2B49-6603-4C93-BCDA-8893B608D8C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chemeClr val="bg1">
                <a:lumMod val="75000"/>
              </a:schemeClr>
            </a:solidFill>
            <a:ln w="9525" cap="flat">
              <a:noFill/>
              <a:prstDash val="solid"/>
              <a:miter/>
            </a:ln>
          </p:spPr>
          <p:txBody>
            <a:bodyPr rtlCol="0" anchor="ctr"/>
            <a:lstStyle/>
            <a:p>
              <a:pPr defTabSz="914286"/>
              <a:endParaRPr lang="en-US" dirty="0">
                <a:solidFill>
                  <a:prstClr val="black"/>
                </a:solidFill>
              </a:endParaRPr>
            </a:p>
          </p:txBody>
        </p:sp>
        <p:sp>
          <p:nvSpPr>
            <p:cNvPr id="8" name="Freeform: Shape 7">
              <a:extLst>
                <a:ext uri="{FF2B5EF4-FFF2-40B4-BE49-F238E27FC236}">
                  <a16:creationId xmlns:a16="http://schemas.microsoft.com/office/drawing/2014/main" id="{8C70C51E-C968-4707-899F-DE217D80997C}"/>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chemeClr val="bg1">
                <a:lumMod val="65000"/>
              </a:schemeClr>
            </a:solidFill>
            <a:ln w="9525" cap="flat">
              <a:noFill/>
              <a:prstDash val="solid"/>
              <a:miter/>
            </a:ln>
          </p:spPr>
          <p:txBody>
            <a:bodyPr rtlCol="0" anchor="ctr"/>
            <a:lstStyle/>
            <a:p>
              <a:pPr defTabSz="914286"/>
              <a:endParaRPr lang="en-US">
                <a:solidFill>
                  <a:prstClr val="black"/>
                </a:solidFill>
              </a:endParaRPr>
            </a:p>
          </p:txBody>
        </p:sp>
        <p:sp>
          <p:nvSpPr>
            <p:cNvPr id="9" name="Freeform: Shape 8">
              <a:extLst>
                <a:ext uri="{FF2B5EF4-FFF2-40B4-BE49-F238E27FC236}">
                  <a16:creationId xmlns:a16="http://schemas.microsoft.com/office/drawing/2014/main" id="{F6BA87E5-BDD3-47B0-8C9F-EDFB6B81112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chemeClr val="tx1">
                <a:lumMod val="85000"/>
                <a:lumOff val="15000"/>
              </a:schemeClr>
            </a:solidFill>
            <a:ln w="9525" cap="flat">
              <a:noFill/>
              <a:prstDash val="solid"/>
              <a:miter/>
            </a:ln>
          </p:spPr>
          <p:txBody>
            <a:bodyPr rtlCol="0" anchor="ctr"/>
            <a:lstStyle/>
            <a:p>
              <a:pPr defTabSz="914286"/>
              <a:endParaRPr lang="en-US">
                <a:solidFill>
                  <a:prstClr val="black"/>
                </a:solidFill>
              </a:endParaRPr>
            </a:p>
          </p:txBody>
        </p:sp>
        <p:sp>
          <p:nvSpPr>
            <p:cNvPr id="10" name="Freeform: Shape 9">
              <a:extLst>
                <a:ext uri="{FF2B5EF4-FFF2-40B4-BE49-F238E27FC236}">
                  <a16:creationId xmlns:a16="http://schemas.microsoft.com/office/drawing/2014/main" id="{BC9C68AE-3F02-48D5-A299-9B7311EC8D9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bg1">
                <a:lumMod val="50000"/>
              </a:schemeClr>
            </a:solidFill>
            <a:ln w="9525" cap="flat">
              <a:noFill/>
              <a:prstDash val="solid"/>
              <a:miter/>
            </a:ln>
          </p:spPr>
          <p:txBody>
            <a:bodyPr rtlCol="0" anchor="ctr"/>
            <a:lstStyle/>
            <a:p>
              <a:pPr defTabSz="914286"/>
              <a:endParaRPr lang="en-US">
                <a:solidFill>
                  <a:prstClr val="black"/>
                </a:solidFill>
              </a:endParaRPr>
            </a:p>
          </p:txBody>
        </p:sp>
        <p:sp>
          <p:nvSpPr>
            <p:cNvPr id="11" name="Freeform: Shape 10">
              <a:extLst>
                <a:ext uri="{FF2B5EF4-FFF2-40B4-BE49-F238E27FC236}">
                  <a16:creationId xmlns:a16="http://schemas.microsoft.com/office/drawing/2014/main" id="{4CBE3651-AB4C-4F00-BF52-0A24EF2A62A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85000"/>
              </a:schemeClr>
            </a:solidFill>
            <a:ln w="9525" cap="flat">
              <a:noFill/>
              <a:prstDash val="solid"/>
              <a:miter/>
            </a:ln>
          </p:spPr>
          <p:txBody>
            <a:bodyPr rtlCol="0" anchor="ctr"/>
            <a:lstStyle/>
            <a:p>
              <a:pPr defTabSz="914286"/>
              <a:endParaRPr lang="en-US">
                <a:solidFill>
                  <a:prstClr val="black"/>
                </a:solidFill>
              </a:endParaRPr>
            </a:p>
          </p:txBody>
        </p:sp>
        <p:sp>
          <p:nvSpPr>
            <p:cNvPr id="12" name="Freeform: Shape 11">
              <a:extLst>
                <a:ext uri="{FF2B5EF4-FFF2-40B4-BE49-F238E27FC236}">
                  <a16:creationId xmlns:a16="http://schemas.microsoft.com/office/drawing/2014/main" id="{D3E653C6-4F74-473F-9309-2D2D43F090C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pPr defTabSz="914286"/>
              <a:endParaRPr lang="en-US">
                <a:solidFill>
                  <a:prstClr val="black"/>
                </a:solidFill>
              </a:endParaRPr>
            </a:p>
          </p:txBody>
        </p:sp>
        <p:sp>
          <p:nvSpPr>
            <p:cNvPr id="13" name="Freeform: Shape 12">
              <a:extLst>
                <a:ext uri="{FF2B5EF4-FFF2-40B4-BE49-F238E27FC236}">
                  <a16:creationId xmlns:a16="http://schemas.microsoft.com/office/drawing/2014/main" id="{29CA35F9-CDD6-4937-8C98-04018E459C31}"/>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defTabSz="914286"/>
              <a:endParaRPr lang="en-US" dirty="0">
                <a:solidFill>
                  <a:prstClr val="black"/>
                </a:solidFill>
              </a:endParaRPr>
            </a:p>
          </p:txBody>
        </p:sp>
      </p:gr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5856077" y="1628103"/>
            <a:ext cx="5317941" cy="301288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4" name="Text Placeholder 9">
            <a:extLst>
              <a:ext uri="{FF2B5EF4-FFF2-40B4-BE49-F238E27FC236}">
                <a16:creationId xmlns:a16="http://schemas.microsoft.com/office/drawing/2014/main" id="{5CCE937E-8E2A-4179-91E4-730975E59298}"/>
              </a:ext>
            </a:extLst>
          </p:cNvPr>
          <p:cNvSpPr>
            <a:spLocks noGrp="1"/>
          </p:cNvSpPr>
          <p:nvPr>
            <p:ph type="body" sz="quarter" idx="11" hasCustomPrompt="1"/>
          </p:nvPr>
        </p:nvSpPr>
        <p:spPr>
          <a:xfrm>
            <a:off x="771525" y="339509"/>
            <a:ext cx="6543675" cy="724247"/>
          </a:xfrm>
          <a:prstGeom prst="rect">
            <a:avLst/>
          </a:prstGeom>
        </p:spPr>
        <p:txBody>
          <a:bodyPr tIns="91440"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05255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 slide layout">
    <p:bg>
      <p:bgPr>
        <a:solidFill>
          <a:schemeClr val="bg1"/>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A4D14B1E-79D5-4F7D-AEB4-4F537918FBAB}"/>
              </a:ext>
            </a:extLst>
          </p:cNvPr>
          <p:cNvSpPr/>
          <p:nvPr userDrawn="1"/>
        </p:nvSpPr>
        <p:spPr>
          <a:xfrm rot="5400000">
            <a:off x="795337" y="-795340"/>
            <a:ext cx="6257926" cy="784860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640914" y="600074"/>
            <a:ext cx="4052172" cy="5657852"/>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145CBDFE-5F17-4329-876B-8EC9C2A40CEA}"/>
              </a:ext>
            </a:extLst>
          </p:cNvPr>
          <p:cNvSpPr>
            <a:spLocks noGrp="1"/>
          </p:cNvSpPr>
          <p:nvPr>
            <p:ph type="pic" sz="quarter" idx="11" hasCustomPrompt="1"/>
          </p:nvPr>
        </p:nvSpPr>
        <p:spPr>
          <a:xfrm>
            <a:off x="5175044" y="222886"/>
            <a:ext cx="2286000" cy="301752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06B5A04-F323-4B06-B374-0EFFB99917B5}"/>
              </a:ext>
            </a:extLst>
          </p:cNvPr>
          <p:cNvSpPr>
            <a:spLocks noGrp="1"/>
          </p:cNvSpPr>
          <p:nvPr>
            <p:ph type="pic" sz="quarter" idx="12" hasCustomPrompt="1"/>
          </p:nvPr>
        </p:nvSpPr>
        <p:spPr>
          <a:xfrm>
            <a:off x="5175044" y="3624742"/>
            <a:ext cx="2286000" cy="301752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670162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Image slide layout">
    <p:bg>
      <p:bgPr>
        <a:solidFill>
          <a:schemeClr val="bg1"/>
        </a:solidFill>
        <a:effectLst/>
      </p:bgPr>
    </p:bg>
    <p:spTree>
      <p:nvGrpSpPr>
        <p:cNvPr id="1" name=""/>
        <p:cNvGrpSpPr/>
        <p:nvPr/>
      </p:nvGrpSpPr>
      <p:grpSpPr>
        <a:xfrm>
          <a:off x="0" y="0"/>
          <a:ext cx="0" cy="0"/>
          <a:chOff x="0" y="0"/>
          <a:chExt cx="0" cy="0"/>
        </a:xfrm>
      </p:grpSpPr>
      <p:sp>
        <p:nvSpPr>
          <p:cNvPr id="9" name="자유형: 도형 52">
            <a:extLst>
              <a:ext uri="{FF2B5EF4-FFF2-40B4-BE49-F238E27FC236}">
                <a16:creationId xmlns:a16="http://schemas.microsoft.com/office/drawing/2014/main" id="{A554242E-EDC9-4D56-ABE8-D3DFF0D037E9}"/>
              </a:ext>
            </a:extLst>
          </p:cNvPr>
          <p:cNvSpPr/>
          <p:nvPr userDrawn="1"/>
        </p:nvSpPr>
        <p:spPr>
          <a:xfrm>
            <a:off x="2" y="0"/>
            <a:ext cx="8582025" cy="6858000"/>
          </a:xfrm>
          <a:custGeom>
            <a:avLst/>
            <a:gdLst>
              <a:gd name="connsiteX0" fmla="*/ 5238766 w 8582025"/>
              <a:gd name="connsiteY0" fmla="*/ 0 h 6858000"/>
              <a:gd name="connsiteX1" fmla="*/ 8582025 w 8582025"/>
              <a:gd name="connsiteY1" fmla="*/ 0 h 6858000"/>
              <a:gd name="connsiteX2" fmla="*/ 1876410 w 8582025"/>
              <a:gd name="connsiteY2" fmla="*/ 6858000 h 6858000"/>
              <a:gd name="connsiteX3" fmla="*/ 0 w 8582025"/>
              <a:gd name="connsiteY3" fmla="*/ 6858000 h 6858000"/>
              <a:gd name="connsiteX4" fmla="*/ 0 w 8582025"/>
              <a:gd name="connsiteY4" fmla="*/ 535781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25" h="6858000">
                <a:moveTo>
                  <a:pt x="5238766" y="0"/>
                </a:moveTo>
                <a:lnTo>
                  <a:pt x="8582025" y="0"/>
                </a:lnTo>
                <a:lnTo>
                  <a:pt x="1876410" y="6858000"/>
                </a:lnTo>
                <a:lnTo>
                  <a:pt x="0" y="6858000"/>
                </a:lnTo>
                <a:lnTo>
                  <a:pt x="0" y="53578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5" name="그림 개체 틀 3">
            <a:extLst>
              <a:ext uri="{FF2B5EF4-FFF2-40B4-BE49-F238E27FC236}">
                <a16:creationId xmlns:a16="http://schemas.microsoft.com/office/drawing/2014/main" id="{A7B8BCFA-E22C-4FE8-9EC6-3B7DF58BF4E9}"/>
              </a:ext>
            </a:extLst>
          </p:cNvPr>
          <p:cNvSpPr>
            <a:spLocks noGrp="1"/>
          </p:cNvSpPr>
          <p:nvPr>
            <p:ph type="pic" sz="quarter" idx="10" hasCustomPrompt="1"/>
          </p:nvPr>
        </p:nvSpPr>
        <p:spPr>
          <a:xfrm>
            <a:off x="1517212" y="427698"/>
            <a:ext cx="3600000" cy="36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Place Your Picture Here And Sand to Back</a:t>
            </a:r>
            <a:endParaRPr lang="ko-KR" altLang="en-US" dirty="0"/>
          </a:p>
        </p:txBody>
      </p:sp>
      <p:sp>
        <p:nvSpPr>
          <p:cNvPr id="6" name="그림 개체 틀 3">
            <a:extLst>
              <a:ext uri="{FF2B5EF4-FFF2-40B4-BE49-F238E27FC236}">
                <a16:creationId xmlns:a16="http://schemas.microsoft.com/office/drawing/2014/main" id="{C661A5D8-A169-47BB-84F8-7CCF6E006163}"/>
              </a:ext>
            </a:extLst>
          </p:cNvPr>
          <p:cNvSpPr>
            <a:spLocks noGrp="1"/>
          </p:cNvSpPr>
          <p:nvPr>
            <p:ph type="pic" sz="quarter" idx="11" hasCustomPrompt="1"/>
          </p:nvPr>
        </p:nvSpPr>
        <p:spPr>
          <a:xfrm>
            <a:off x="1953610" y="2837035"/>
            <a:ext cx="3600000" cy="36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7" name="그림 개체 틀 3">
            <a:extLst>
              <a:ext uri="{FF2B5EF4-FFF2-40B4-BE49-F238E27FC236}">
                <a16:creationId xmlns:a16="http://schemas.microsoft.com/office/drawing/2014/main" id="{A32673E2-41F8-431C-946D-87DD76C5D04D}"/>
              </a:ext>
            </a:extLst>
          </p:cNvPr>
          <p:cNvSpPr>
            <a:spLocks noGrp="1"/>
          </p:cNvSpPr>
          <p:nvPr>
            <p:ph type="pic" sz="quarter" idx="12" hasCustomPrompt="1"/>
          </p:nvPr>
        </p:nvSpPr>
        <p:spPr>
          <a:xfrm>
            <a:off x="4407524" y="2251417"/>
            <a:ext cx="1980000" cy="1980000"/>
          </a:xfrm>
          <a:prstGeom prst="diamond">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8" name="그림 개체 틀 3">
            <a:extLst>
              <a:ext uri="{FF2B5EF4-FFF2-40B4-BE49-F238E27FC236}">
                <a16:creationId xmlns:a16="http://schemas.microsoft.com/office/drawing/2014/main" id="{F2B14BC2-B3DB-437A-8C30-D2E802CB43E3}"/>
              </a:ext>
            </a:extLst>
          </p:cNvPr>
          <p:cNvSpPr>
            <a:spLocks noGrp="1"/>
          </p:cNvSpPr>
          <p:nvPr>
            <p:ph type="pic" sz="quarter" idx="13" hasCustomPrompt="1"/>
          </p:nvPr>
        </p:nvSpPr>
        <p:spPr>
          <a:xfrm>
            <a:off x="636104" y="2676913"/>
            <a:ext cx="1980000" cy="1980000"/>
          </a:xfrm>
          <a:prstGeom prst="diamond">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287566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910353" y="1807430"/>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pic>
        <p:nvPicPr>
          <p:cNvPr id="4" name="Picture 3">
            <a:extLst>
              <a:ext uri="{FF2B5EF4-FFF2-40B4-BE49-F238E27FC236}">
                <a16:creationId xmlns:a16="http://schemas.microsoft.com/office/drawing/2014/main" id="{39B7D4BC-8397-4297-9425-5B8BAEB381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6952" y="2305190"/>
            <a:ext cx="4038095" cy="2247619"/>
          </a:xfrm>
          <a:prstGeom prst="rect">
            <a:avLst/>
          </a:prstGeom>
        </p:spPr>
      </p:pic>
    </p:spTree>
    <p:extLst>
      <p:ext uri="{BB962C8B-B14F-4D97-AF65-F5344CB8AC3E}">
        <p14:creationId xmlns:p14="http://schemas.microsoft.com/office/powerpoint/2010/main" val="140578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910353" y="1807430"/>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pic>
        <p:nvPicPr>
          <p:cNvPr id="6" name="Picture 5">
            <a:extLst>
              <a:ext uri="{FF2B5EF4-FFF2-40B4-BE49-F238E27FC236}">
                <a16:creationId xmlns:a16="http://schemas.microsoft.com/office/drawing/2014/main" id="{67513D5B-5A42-4F30-9E94-6D9B89BC8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381" y="2276619"/>
            <a:ext cx="4095238" cy="2304762"/>
          </a:xfrm>
          <a:prstGeom prst="rect">
            <a:avLst/>
          </a:prstGeom>
        </p:spPr>
      </p:pic>
    </p:spTree>
    <p:extLst>
      <p:ext uri="{BB962C8B-B14F-4D97-AF65-F5344CB8AC3E}">
        <p14:creationId xmlns:p14="http://schemas.microsoft.com/office/powerpoint/2010/main" val="316199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110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Image slide layou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B04BAD-EED5-4C78-BC19-C3DD01D50231}"/>
              </a:ext>
            </a:extLst>
          </p:cNvPr>
          <p:cNvGrpSpPr/>
          <p:nvPr userDrawn="1"/>
        </p:nvGrpSpPr>
        <p:grpSpPr>
          <a:xfrm>
            <a:off x="729449" y="1780758"/>
            <a:ext cx="2449180" cy="4305530"/>
            <a:chOff x="445712" y="1449040"/>
            <a:chExt cx="2113018" cy="3924176"/>
          </a:xfrm>
        </p:grpSpPr>
        <p:sp>
          <p:nvSpPr>
            <p:cNvPr id="5" name="Rounded Rectangle 4">
              <a:extLst>
                <a:ext uri="{FF2B5EF4-FFF2-40B4-BE49-F238E27FC236}">
                  <a16:creationId xmlns:a16="http://schemas.microsoft.com/office/drawing/2014/main" id="{C7456AC7-1506-4AAF-A694-1BE710D5F58E}"/>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7" name="Rectangle 5">
              <a:extLst>
                <a:ext uri="{FF2B5EF4-FFF2-40B4-BE49-F238E27FC236}">
                  <a16:creationId xmlns:a16="http://schemas.microsoft.com/office/drawing/2014/main" id="{7D8BFCCB-25F4-4E85-B4F9-18DA5A0F31C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grpSp>
          <p:nvGrpSpPr>
            <p:cNvPr id="8" name="Group 6">
              <a:extLst>
                <a:ext uri="{FF2B5EF4-FFF2-40B4-BE49-F238E27FC236}">
                  <a16:creationId xmlns:a16="http://schemas.microsoft.com/office/drawing/2014/main" id="{4DE5DB11-A2A8-48F9-9B25-703C78662BDE}"/>
                </a:ext>
              </a:extLst>
            </p:cNvPr>
            <p:cNvGrpSpPr/>
            <p:nvPr userDrawn="1"/>
          </p:nvGrpSpPr>
          <p:grpSpPr>
            <a:xfrm>
              <a:off x="1407705" y="5045834"/>
              <a:ext cx="211967" cy="211967"/>
              <a:chOff x="1549420" y="5712364"/>
              <a:chExt cx="312583" cy="312583"/>
            </a:xfrm>
          </p:grpSpPr>
          <p:sp>
            <p:nvSpPr>
              <p:cNvPr id="9" name="Oval 7">
                <a:extLst>
                  <a:ext uri="{FF2B5EF4-FFF2-40B4-BE49-F238E27FC236}">
                    <a16:creationId xmlns:a16="http://schemas.microsoft.com/office/drawing/2014/main" id="{A3616025-C842-4C0D-B7E3-48176315DDF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10" name="Rounded Rectangle 8">
                <a:extLst>
                  <a:ext uri="{FF2B5EF4-FFF2-40B4-BE49-F238E27FC236}">
                    <a16:creationId xmlns:a16="http://schemas.microsoft.com/office/drawing/2014/main" id="{B2550ED7-04C5-4FFA-BCF1-8CB64B3F2DA9}"/>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grpSp>
      </p:grpSp>
      <p:sp>
        <p:nvSpPr>
          <p:cNvPr id="11" name="Picture Placeholder 2">
            <a:extLst>
              <a:ext uri="{FF2B5EF4-FFF2-40B4-BE49-F238E27FC236}">
                <a16:creationId xmlns:a16="http://schemas.microsoft.com/office/drawing/2014/main" id="{0E6D54C7-03B4-4369-97FF-A3456A2A876D}"/>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Text Placeholder 9">
            <a:extLst>
              <a:ext uri="{FF2B5EF4-FFF2-40B4-BE49-F238E27FC236}">
                <a16:creationId xmlns:a16="http://schemas.microsoft.com/office/drawing/2014/main" id="{DD8FCDD3-D367-4581-96F6-BED1A5D7FC1A}"/>
              </a:ext>
            </a:extLst>
          </p:cNvPr>
          <p:cNvSpPr>
            <a:spLocks noGrp="1"/>
          </p:cNvSpPr>
          <p:nvPr>
            <p:ph type="body" sz="quarter" idx="10" hasCustomPrompt="1"/>
          </p:nvPr>
        </p:nvSpPr>
        <p:spPr>
          <a:xfrm>
            <a:off x="323529" y="339509"/>
            <a:ext cx="11573197" cy="724247"/>
          </a:xfrm>
          <a:prstGeom prst="rect">
            <a:avLst/>
          </a:prstGeom>
        </p:spPr>
        <p:txBody>
          <a:bodyPr tIns="91440"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66471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491231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defTabSz="914286"/>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defTabSz="914286"/>
            <a:r>
              <a:rPr lang="en-US" altLang="ko-KR" sz="1400" b="1" dirty="0">
                <a:solidFill>
                  <a:prstClr val="white"/>
                </a:solidFill>
                <a:cs typeface="Arial" pitchFamily="34" charset="0"/>
              </a:rPr>
              <a:t>You can Change Fill Color &amp;</a:t>
            </a:r>
          </a:p>
          <a:p>
            <a:pPr defTabSz="914286"/>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defTabSz="914286"/>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defTabSz="914286"/>
            <a:r>
              <a:rPr lang="en-US" altLang="ko-KR" sz="2800" b="1" dirty="0">
                <a:solidFill>
                  <a:prstClr val="white"/>
                </a:solidFill>
                <a:cs typeface="Arial" pitchFamily="34" charset="0"/>
              </a:rPr>
              <a:t>FREE </a:t>
            </a:r>
          </a:p>
          <a:p>
            <a:pPr defTabSz="914286"/>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3471600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8582684" y="1894646"/>
            <a:ext cx="3609315" cy="30687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26" name="그림 개체 틀 25">
            <a:extLst>
              <a:ext uri="{FF2B5EF4-FFF2-40B4-BE49-F238E27FC236}">
                <a16:creationId xmlns:a16="http://schemas.microsoft.com/office/drawing/2014/main" id="{FD1AC33C-0748-4865-932F-6D8BA4643ACA}"/>
              </a:ext>
            </a:extLst>
          </p:cNvPr>
          <p:cNvSpPr>
            <a:spLocks noGrp="1"/>
          </p:cNvSpPr>
          <p:nvPr>
            <p:ph type="pic" sz="quarter" idx="11" hasCustomPrompt="1"/>
          </p:nvPr>
        </p:nvSpPr>
        <p:spPr>
          <a:xfrm>
            <a:off x="4697013" y="52057"/>
            <a:ext cx="6847888"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93600310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929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735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123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accent2"/>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tIns="91440"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9144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tIns="91440"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16333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87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051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bg1"/>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1A067AA-F6AF-4715-9F07-7BE30046CBF0}"/>
              </a:ext>
            </a:extLst>
          </p:cNvPr>
          <p:cNvSpPr/>
          <p:nvPr userDrawn="1"/>
        </p:nvSpPr>
        <p:spPr>
          <a:xfrm>
            <a:off x="642938" y="514350"/>
            <a:ext cx="10906125" cy="2990850"/>
          </a:xfrm>
          <a:prstGeom prst="frame">
            <a:avLst>
              <a:gd name="adj1" fmla="val 2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black"/>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1096806"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5DB206C-7370-448F-B4C9-4059BADCA645}"/>
              </a:ext>
            </a:extLst>
          </p:cNvPr>
          <p:cNvSpPr>
            <a:spLocks noGrp="1"/>
          </p:cNvSpPr>
          <p:nvPr>
            <p:ph type="pic" sz="quarter" idx="11" hasCustomPrompt="1"/>
          </p:nvPr>
        </p:nvSpPr>
        <p:spPr>
          <a:xfrm>
            <a:off x="3735231"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7383E1CB-8D0E-4180-8C52-C5F4A24ED3F0}"/>
              </a:ext>
            </a:extLst>
          </p:cNvPr>
          <p:cNvSpPr>
            <a:spLocks noGrp="1"/>
          </p:cNvSpPr>
          <p:nvPr>
            <p:ph type="pic" sz="quarter" idx="12" hasCustomPrompt="1"/>
          </p:nvPr>
        </p:nvSpPr>
        <p:spPr>
          <a:xfrm>
            <a:off x="6373656"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33F4681A-0E5C-4D94-B5F0-6A175DBC6CD4}"/>
              </a:ext>
            </a:extLst>
          </p:cNvPr>
          <p:cNvSpPr>
            <a:spLocks noGrp="1"/>
          </p:cNvSpPr>
          <p:nvPr>
            <p:ph type="pic" sz="quarter" idx="13" hasCustomPrompt="1"/>
          </p:nvPr>
        </p:nvSpPr>
        <p:spPr>
          <a:xfrm>
            <a:off x="9012081"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653833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0" y="0"/>
            <a:ext cx="5638800" cy="6858000"/>
          </a:xfrm>
          <a:prstGeom prst="rect">
            <a:avLst/>
          </a:prstGeom>
          <a:solidFill>
            <a:schemeClr val="bg1">
              <a:lumMod val="95000"/>
            </a:schemeClr>
          </a:solidFill>
          <a:ln w="152400">
            <a:noFill/>
          </a:ln>
          <a:effectLst/>
        </p:spPr>
        <p:txBody>
          <a:bodyPr lIns="365760" anchor="ctr"/>
          <a:lstStyle>
            <a:lvl1pPr marL="0" indent="0" algn="l">
              <a:buFontTx/>
              <a:buNone/>
              <a:defRPr sz="1400">
                <a:solidFill>
                  <a:schemeClr val="tx1">
                    <a:lumMod val="75000"/>
                    <a:lumOff val="25000"/>
                  </a:schemeClr>
                </a:solidFill>
              </a:defRPr>
            </a:lvl1pPr>
          </a:lstStyle>
          <a:p>
            <a:r>
              <a:rPr lang="en-US" altLang="ko-KR" dirty="0"/>
              <a:t>Place Your Picture Here And Sand Back</a:t>
            </a:r>
            <a:endParaRPr lang="ko-KR" altLang="en-US" dirty="0"/>
          </a:p>
        </p:txBody>
      </p:sp>
      <p:sp>
        <p:nvSpPr>
          <p:cNvPr id="7" name="그림 개체 틀 2">
            <a:extLst>
              <a:ext uri="{FF2B5EF4-FFF2-40B4-BE49-F238E27FC236}">
                <a16:creationId xmlns:a16="http://schemas.microsoft.com/office/drawing/2014/main" id="{6033F2F0-7D0F-4B5D-8E37-7C30E5A5D26E}"/>
              </a:ext>
            </a:extLst>
          </p:cNvPr>
          <p:cNvSpPr>
            <a:spLocks noGrp="1"/>
          </p:cNvSpPr>
          <p:nvPr>
            <p:ph type="pic" sz="quarter" idx="11" hasCustomPrompt="1"/>
          </p:nvPr>
        </p:nvSpPr>
        <p:spPr>
          <a:xfrm>
            <a:off x="7548561" y="477308"/>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40B2EF10-A0C4-401E-8AA6-CF7463C59568}"/>
              </a:ext>
            </a:extLst>
          </p:cNvPr>
          <p:cNvSpPr>
            <a:spLocks noGrp="1"/>
          </p:cNvSpPr>
          <p:nvPr>
            <p:ph type="pic" sz="quarter" idx="12" hasCustomPrompt="1"/>
          </p:nvPr>
        </p:nvSpPr>
        <p:spPr>
          <a:xfrm>
            <a:off x="7548561" y="3648856"/>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907612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B83EC1-AF10-4FD7-8089-F03DAD6397E7}"/>
              </a:ext>
            </a:extLst>
          </p:cNvPr>
          <p:cNvSpPr/>
          <p:nvPr userDrawn="1"/>
        </p:nvSpPr>
        <p:spPr>
          <a:xfrm>
            <a:off x="0" y="0"/>
            <a:ext cx="12192000" cy="23810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1453561" y="479835"/>
            <a:ext cx="1823793"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32DE4F21-2D03-408A-A113-1ECBBBFDE8D6}"/>
              </a:ext>
            </a:extLst>
          </p:cNvPr>
          <p:cNvSpPr>
            <a:spLocks noGrp="1"/>
          </p:cNvSpPr>
          <p:nvPr>
            <p:ph type="pic" sz="quarter" idx="11" hasCustomPrompt="1"/>
          </p:nvPr>
        </p:nvSpPr>
        <p:spPr>
          <a:xfrm>
            <a:off x="8067429" y="479834"/>
            <a:ext cx="3611542" cy="589833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 </a:t>
            </a:r>
          </a:p>
          <a:p>
            <a:r>
              <a:rPr lang="en-US" altLang="ko-KR" dirty="0"/>
              <a:t>And Sand Back</a:t>
            </a:r>
            <a:endParaRPr lang="ko-KR" altLang="en-US" dirty="0"/>
          </a:p>
        </p:txBody>
      </p:sp>
      <p:sp>
        <p:nvSpPr>
          <p:cNvPr id="6" name="그림 개체 틀 2">
            <a:extLst>
              <a:ext uri="{FF2B5EF4-FFF2-40B4-BE49-F238E27FC236}">
                <a16:creationId xmlns:a16="http://schemas.microsoft.com/office/drawing/2014/main" id="{A62276F5-0236-424B-9645-A889FC412855}"/>
              </a:ext>
            </a:extLst>
          </p:cNvPr>
          <p:cNvSpPr>
            <a:spLocks noGrp="1"/>
          </p:cNvSpPr>
          <p:nvPr>
            <p:ph type="pic" sz="quarter" idx="12" hasCustomPrompt="1"/>
          </p:nvPr>
        </p:nvSpPr>
        <p:spPr>
          <a:xfrm>
            <a:off x="3658183" y="479835"/>
            <a:ext cx="1823793"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B703617E-9CA4-425B-945B-4B73794CE227}"/>
              </a:ext>
            </a:extLst>
          </p:cNvPr>
          <p:cNvSpPr>
            <a:spLocks noGrp="1"/>
          </p:cNvSpPr>
          <p:nvPr>
            <p:ph type="pic" sz="quarter" idx="13" hasCustomPrompt="1"/>
          </p:nvPr>
        </p:nvSpPr>
        <p:spPr>
          <a:xfrm>
            <a:off x="5862805" y="479835"/>
            <a:ext cx="1823793"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09874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3638550"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5" name="그림 개체 틀 2">
            <a:extLst>
              <a:ext uri="{FF2B5EF4-FFF2-40B4-BE49-F238E27FC236}">
                <a16:creationId xmlns:a16="http://schemas.microsoft.com/office/drawing/2014/main" id="{EA5E7C78-B7FD-4905-970D-675E6D396175}"/>
              </a:ext>
            </a:extLst>
          </p:cNvPr>
          <p:cNvSpPr>
            <a:spLocks noGrp="1"/>
          </p:cNvSpPr>
          <p:nvPr>
            <p:ph type="pic" sz="quarter" idx="11" hasCustomPrompt="1"/>
          </p:nvPr>
        </p:nvSpPr>
        <p:spPr>
          <a:xfrm>
            <a:off x="3638550" y="56918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6" name="그림 개체 틀 2">
            <a:extLst>
              <a:ext uri="{FF2B5EF4-FFF2-40B4-BE49-F238E27FC236}">
                <a16:creationId xmlns:a16="http://schemas.microsoft.com/office/drawing/2014/main" id="{01CFBF6C-8D5A-4D48-ACE1-2D979A60A21D}"/>
              </a:ext>
            </a:extLst>
          </p:cNvPr>
          <p:cNvSpPr>
            <a:spLocks noGrp="1"/>
          </p:cNvSpPr>
          <p:nvPr>
            <p:ph type="pic" sz="quarter" idx="12" hasCustomPrompt="1"/>
          </p:nvPr>
        </p:nvSpPr>
        <p:spPr>
          <a:xfrm>
            <a:off x="657225"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8" name="Rectangle 7">
            <a:extLst>
              <a:ext uri="{FF2B5EF4-FFF2-40B4-BE49-F238E27FC236}">
                <a16:creationId xmlns:a16="http://schemas.microsoft.com/office/drawing/2014/main" id="{2F26D5AB-D725-405F-B143-0753C3C45DCD}"/>
              </a:ext>
            </a:extLst>
          </p:cNvPr>
          <p:cNvSpPr/>
          <p:nvPr userDrawn="1"/>
        </p:nvSpPr>
        <p:spPr>
          <a:xfrm>
            <a:off x="-1" y="0"/>
            <a:ext cx="3400425" cy="3312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Tree>
    <p:extLst>
      <p:ext uri="{BB962C8B-B14F-4D97-AF65-F5344CB8AC3E}">
        <p14:creationId xmlns:p14="http://schemas.microsoft.com/office/powerpoint/2010/main" val="1396829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lIns="3383280" rIns="0" anchor="ctr"/>
          <a:lstStyle>
            <a:lvl1pPr marL="0" indent="0" algn="ctr">
              <a:buFontTx/>
              <a:buNone/>
              <a:defRPr sz="2000">
                <a:solidFill>
                  <a:schemeClr val="tx1">
                    <a:lumMod val="75000"/>
                    <a:lumOff val="25000"/>
                  </a:schemeClr>
                </a:solidFill>
              </a:defRPr>
            </a:lvl1pPr>
          </a:lstStyle>
          <a:p>
            <a:r>
              <a:rPr lang="en-US" altLang="ko-KR" dirty="0"/>
              <a:t>Place Your Picture Here And Sand to Back</a:t>
            </a:r>
            <a:endParaRPr lang="ko-KR" altLang="en-US" dirty="0"/>
          </a:p>
        </p:txBody>
      </p:sp>
    </p:spTree>
    <p:extLst>
      <p:ext uri="{BB962C8B-B14F-4D97-AF65-F5344CB8AC3E}">
        <p14:creationId xmlns:p14="http://schemas.microsoft.com/office/powerpoint/2010/main" val="1385504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Image slide layout">
    <p:bg>
      <p:bgPr>
        <a:solidFill>
          <a:schemeClr val="bg1"/>
        </a:solidFill>
        <a:effectLst/>
      </p:bgPr>
    </p:bg>
    <p:spTree>
      <p:nvGrpSpPr>
        <p:cNvPr id="1" name=""/>
        <p:cNvGrpSpPr/>
        <p:nvPr/>
      </p:nvGrpSpPr>
      <p:grpSpPr>
        <a:xfrm>
          <a:off x="0" y="0"/>
          <a:ext cx="0" cy="0"/>
          <a:chOff x="0" y="0"/>
          <a:chExt cx="0" cy="0"/>
        </a:xfrm>
      </p:grpSpPr>
      <p:sp>
        <p:nvSpPr>
          <p:cNvPr id="5" name="액자 12">
            <a:extLst>
              <a:ext uri="{FF2B5EF4-FFF2-40B4-BE49-F238E27FC236}">
                <a16:creationId xmlns:a16="http://schemas.microsoft.com/office/drawing/2014/main" id="{95EDCEF7-DD83-4CD4-BE92-A97D74011033}"/>
              </a:ext>
            </a:extLst>
          </p:cNvPr>
          <p:cNvSpPr/>
          <p:nvPr userDrawn="1"/>
        </p:nvSpPr>
        <p:spPr>
          <a:xfrm>
            <a:off x="547181" y="1761846"/>
            <a:ext cx="11097638" cy="3334311"/>
          </a:xfrm>
          <a:prstGeom prst="frame">
            <a:avLst>
              <a:gd name="adj1" fmla="val 2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black"/>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910352" y="569068"/>
            <a:ext cx="3661647" cy="571986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611739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58CF5-5043-4D3B-92BD-59549782EBBE}"/>
              </a:ext>
            </a:extLst>
          </p:cNvPr>
          <p:cNvSpPr/>
          <p:nvPr userDrawn="1"/>
        </p:nvSpPr>
        <p:spPr>
          <a:xfrm>
            <a:off x="7515225" y="0"/>
            <a:ext cx="46767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nvGrpSpPr>
          <p:cNvPr id="5" name="Graphic 14">
            <a:extLst>
              <a:ext uri="{FF2B5EF4-FFF2-40B4-BE49-F238E27FC236}">
                <a16:creationId xmlns:a16="http://schemas.microsoft.com/office/drawing/2014/main" id="{B59EE49C-3795-40A6-B206-565A372E5530}"/>
              </a:ext>
            </a:extLst>
          </p:cNvPr>
          <p:cNvGrpSpPr/>
          <p:nvPr userDrawn="1"/>
        </p:nvGrpSpPr>
        <p:grpSpPr>
          <a:xfrm>
            <a:off x="5720146" y="1420664"/>
            <a:ext cx="5589803" cy="4396475"/>
            <a:chOff x="2444748" y="555045"/>
            <a:chExt cx="7282048" cy="5727454"/>
          </a:xfrm>
        </p:grpSpPr>
        <p:sp>
          <p:nvSpPr>
            <p:cNvPr id="6" name="Freeform: Shape 5">
              <a:extLst>
                <a:ext uri="{FF2B5EF4-FFF2-40B4-BE49-F238E27FC236}">
                  <a16:creationId xmlns:a16="http://schemas.microsoft.com/office/drawing/2014/main" id="{716E008B-9F44-493C-B58F-ABFC0E7190A5}"/>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solidFill>
              <a:schemeClr val="bg1">
                <a:lumMod val="65000"/>
              </a:schemeClr>
            </a:solidFill>
            <a:ln w="9525" cap="flat">
              <a:noFill/>
              <a:prstDash val="solid"/>
              <a:miter/>
            </a:ln>
          </p:spPr>
          <p:txBody>
            <a:bodyPr rtlCol="0" anchor="ctr"/>
            <a:lstStyle/>
            <a:p>
              <a:pPr defTabSz="914286"/>
              <a:endParaRPr lang="en-US">
                <a:solidFill>
                  <a:prstClr val="black"/>
                </a:solidFill>
              </a:endParaRPr>
            </a:p>
          </p:txBody>
        </p:sp>
        <p:sp>
          <p:nvSpPr>
            <p:cNvPr id="7" name="Freeform: Shape 6">
              <a:extLst>
                <a:ext uri="{FF2B5EF4-FFF2-40B4-BE49-F238E27FC236}">
                  <a16:creationId xmlns:a16="http://schemas.microsoft.com/office/drawing/2014/main" id="{0C1A2B49-6603-4C93-BCDA-8893B608D8C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chemeClr val="bg1">
                <a:lumMod val="75000"/>
              </a:schemeClr>
            </a:solidFill>
            <a:ln w="9525" cap="flat">
              <a:noFill/>
              <a:prstDash val="solid"/>
              <a:miter/>
            </a:ln>
          </p:spPr>
          <p:txBody>
            <a:bodyPr rtlCol="0" anchor="ctr"/>
            <a:lstStyle/>
            <a:p>
              <a:pPr defTabSz="914286"/>
              <a:endParaRPr lang="en-US" dirty="0">
                <a:solidFill>
                  <a:prstClr val="black"/>
                </a:solidFill>
              </a:endParaRPr>
            </a:p>
          </p:txBody>
        </p:sp>
        <p:sp>
          <p:nvSpPr>
            <p:cNvPr id="8" name="Freeform: Shape 7">
              <a:extLst>
                <a:ext uri="{FF2B5EF4-FFF2-40B4-BE49-F238E27FC236}">
                  <a16:creationId xmlns:a16="http://schemas.microsoft.com/office/drawing/2014/main" id="{8C70C51E-C968-4707-899F-DE217D80997C}"/>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chemeClr val="bg1">
                <a:lumMod val="65000"/>
              </a:schemeClr>
            </a:solidFill>
            <a:ln w="9525" cap="flat">
              <a:noFill/>
              <a:prstDash val="solid"/>
              <a:miter/>
            </a:ln>
          </p:spPr>
          <p:txBody>
            <a:bodyPr rtlCol="0" anchor="ctr"/>
            <a:lstStyle/>
            <a:p>
              <a:pPr defTabSz="914286"/>
              <a:endParaRPr lang="en-US">
                <a:solidFill>
                  <a:prstClr val="black"/>
                </a:solidFill>
              </a:endParaRPr>
            </a:p>
          </p:txBody>
        </p:sp>
        <p:sp>
          <p:nvSpPr>
            <p:cNvPr id="9" name="Freeform: Shape 8">
              <a:extLst>
                <a:ext uri="{FF2B5EF4-FFF2-40B4-BE49-F238E27FC236}">
                  <a16:creationId xmlns:a16="http://schemas.microsoft.com/office/drawing/2014/main" id="{F6BA87E5-BDD3-47B0-8C9F-EDFB6B81112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chemeClr val="tx1">
                <a:lumMod val="85000"/>
                <a:lumOff val="15000"/>
              </a:schemeClr>
            </a:solidFill>
            <a:ln w="9525" cap="flat">
              <a:noFill/>
              <a:prstDash val="solid"/>
              <a:miter/>
            </a:ln>
          </p:spPr>
          <p:txBody>
            <a:bodyPr rtlCol="0" anchor="ctr"/>
            <a:lstStyle/>
            <a:p>
              <a:pPr defTabSz="914286"/>
              <a:endParaRPr lang="en-US">
                <a:solidFill>
                  <a:prstClr val="black"/>
                </a:solidFill>
              </a:endParaRPr>
            </a:p>
          </p:txBody>
        </p:sp>
        <p:sp>
          <p:nvSpPr>
            <p:cNvPr id="10" name="Freeform: Shape 9">
              <a:extLst>
                <a:ext uri="{FF2B5EF4-FFF2-40B4-BE49-F238E27FC236}">
                  <a16:creationId xmlns:a16="http://schemas.microsoft.com/office/drawing/2014/main" id="{BC9C68AE-3F02-48D5-A299-9B7311EC8D9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bg1">
                <a:lumMod val="50000"/>
              </a:schemeClr>
            </a:solidFill>
            <a:ln w="9525" cap="flat">
              <a:noFill/>
              <a:prstDash val="solid"/>
              <a:miter/>
            </a:ln>
          </p:spPr>
          <p:txBody>
            <a:bodyPr rtlCol="0" anchor="ctr"/>
            <a:lstStyle/>
            <a:p>
              <a:pPr defTabSz="914286"/>
              <a:endParaRPr lang="en-US">
                <a:solidFill>
                  <a:prstClr val="black"/>
                </a:solidFill>
              </a:endParaRPr>
            </a:p>
          </p:txBody>
        </p:sp>
        <p:sp>
          <p:nvSpPr>
            <p:cNvPr id="11" name="Freeform: Shape 10">
              <a:extLst>
                <a:ext uri="{FF2B5EF4-FFF2-40B4-BE49-F238E27FC236}">
                  <a16:creationId xmlns:a16="http://schemas.microsoft.com/office/drawing/2014/main" id="{4CBE3651-AB4C-4F00-BF52-0A24EF2A62A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85000"/>
              </a:schemeClr>
            </a:solidFill>
            <a:ln w="9525" cap="flat">
              <a:noFill/>
              <a:prstDash val="solid"/>
              <a:miter/>
            </a:ln>
          </p:spPr>
          <p:txBody>
            <a:bodyPr rtlCol="0" anchor="ctr"/>
            <a:lstStyle/>
            <a:p>
              <a:pPr defTabSz="914286"/>
              <a:endParaRPr lang="en-US">
                <a:solidFill>
                  <a:prstClr val="black"/>
                </a:solidFill>
              </a:endParaRPr>
            </a:p>
          </p:txBody>
        </p:sp>
        <p:sp>
          <p:nvSpPr>
            <p:cNvPr id="12" name="Freeform: Shape 11">
              <a:extLst>
                <a:ext uri="{FF2B5EF4-FFF2-40B4-BE49-F238E27FC236}">
                  <a16:creationId xmlns:a16="http://schemas.microsoft.com/office/drawing/2014/main" id="{D3E653C6-4F74-473F-9309-2D2D43F090C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pPr defTabSz="914286"/>
              <a:endParaRPr lang="en-US">
                <a:solidFill>
                  <a:prstClr val="black"/>
                </a:solidFill>
              </a:endParaRPr>
            </a:p>
          </p:txBody>
        </p:sp>
        <p:sp>
          <p:nvSpPr>
            <p:cNvPr id="13" name="Freeform: Shape 12">
              <a:extLst>
                <a:ext uri="{FF2B5EF4-FFF2-40B4-BE49-F238E27FC236}">
                  <a16:creationId xmlns:a16="http://schemas.microsoft.com/office/drawing/2014/main" id="{29CA35F9-CDD6-4937-8C98-04018E459C31}"/>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defTabSz="914286"/>
              <a:endParaRPr lang="en-US" dirty="0">
                <a:solidFill>
                  <a:prstClr val="black"/>
                </a:solidFill>
              </a:endParaRPr>
            </a:p>
          </p:txBody>
        </p:sp>
      </p:gr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5856077" y="1628103"/>
            <a:ext cx="5317941" cy="301288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4" name="Text Placeholder 9">
            <a:extLst>
              <a:ext uri="{FF2B5EF4-FFF2-40B4-BE49-F238E27FC236}">
                <a16:creationId xmlns:a16="http://schemas.microsoft.com/office/drawing/2014/main" id="{5CCE937E-8E2A-4179-91E4-730975E59298}"/>
              </a:ext>
            </a:extLst>
          </p:cNvPr>
          <p:cNvSpPr>
            <a:spLocks noGrp="1"/>
          </p:cNvSpPr>
          <p:nvPr>
            <p:ph type="body" sz="quarter" idx="11" hasCustomPrompt="1"/>
          </p:nvPr>
        </p:nvSpPr>
        <p:spPr>
          <a:xfrm>
            <a:off x="771525" y="339509"/>
            <a:ext cx="6543675" cy="724247"/>
          </a:xfrm>
          <a:prstGeom prst="rect">
            <a:avLst/>
          </a:prstGeom>
        </p:spPr>
        <p:txBody>
          <a:bodyPr tIns="91440"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74113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Image slide layout">
    <p:bg>
      <p:bgPr>
        <a:solidFill>
          <a:schemeClr val="bg1"/>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A4D14B1E-79D5-4F7D-AEB4-4F537918FBAB}"/>
              </a:ext>
            </a:extLst>
          </p:cNvPr>
          <p:cNvSpPr/>
          <p:nvPr userDrawn="1"/>
        </p:nvSpPr>
        <p:spPr>
          <a:xfrm rot="5400000">
            <a:off x="795337" y="-795340"/>
            <a:ext cx="6257926" cy="784860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640914" y="600074"/>
            <a:ext cx="4052172" cy="5657852"/>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145CBDFE-5F17-4329-876B-8EC9C2A40CEA}"/>
              </a:ext>
            </a:extLst>
          </p:cNvPr>
          <p:cNvSpPr>
            <a:spLocks noGrp="1"/>
          </p:cNvSpPr>
          <p:nvPr>
            <p:ph type="pic" sz="quarter" idx="11" hasCustomPrompt="1"/>
          </p:nvPr>
        </p:nvSpPr>
        <p:spPr>
          <a:xfrm>
            <a:off x="5175044" y="222886"/>
            <a:ext cx="2286000" cy="301752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06B5A04-F323-4B06-B374-0EFFB99917B5}"/>
              </a:ext>
            </a:extLst>
          </p:cNvPr>
          <p:cNvSpPr>
            <a:spLocks noGrp="1"/>
          </p:cNvSpPr>
          <p:nvPr>
            <p:ph type="pic" sz="quarter" idx="12" hasCustomPrompt="1"/>
          </p:nvPr>
        </p:nvSpPr>
        <p:spPr>
          <a:xfrm>
            <a:off x="5175044" y="3624742"/>
            <a:ext cx="2286000" cy="301752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55044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Image slide layout">
    <p:bg>
      <p:bgPr>
        <a:solidFill>
          <a:schemeClr val="bg1"/>
        </a:solidFill>
        <a:effectLst/>
      </p:bgPr>
    </p:bg>
    <p:spTree>
      <p:nvGrpSpPr>
        <p:cNvPr id="1" name=""/>
        <p:cNvGrpSpPr/>
        <p:nvPr/>
      </p:nvGrpSpPr>
      <p:grpSpPr>
        <a:xfrm>
          <a:off x="0" y="0"/>
          <a:ext cx="0" cy="0"/>
          <a:chOff x="0" y="0"/>
          <a:chExt cx="0" cy="0"/>
        </a:xfrm>
      </p:grpSpPr>
      <p:sp>
        <p:nvSpPr>
          <p:cNvPr id="9" name="자유형: 도형 52">
            <a:extLst>
              <a:ext uri="{FF2B5EF4-FFF2-40B4-BE49-F238E27FC236}">
                <a16:creationId xmlns:a16="http://schemas.microsoft.com/office/drawing/2014/main" id="{A554242E-EDC9-4D56-ABE8-D3DFF0D037E9}"/>
              </a:ext>
            </a:extLst>
          </p:cNvPr>
          <p:cNvSpPr/>
          <p:nvPr userDrawn="1"/>
        </p:nvSpPr>
        <p:spPr>
          <a:xfrm>
            <a:off x="2" y="0"/>
            <a:ext cx="8582025" cy="6858000"/>
          </a:xfrm>
          <a:custGeom>
            <a:avLst/>
            <a:gdLst>
              <a:gd name="connsiteX0" fmla="*/ 5238766 w 8582025"/>
              <a:gd name="connsiteY0" fmla="*/ 0 h 6858000"/>
              <a:gd name="connsiteX1" fmla="*/ 8582025 w 8582025"/>
              <a:gd name="connsiteY1" fmla="*/ 0 h 6858000"/>
              <a:gd name="connsiteX2" fmla="*/ 1876410 w 8582025"/>
              <a:gd name="connsiteY2" fmla="*/ 6858000 h 6858000"/>
              <a:gd name="connsiteX3" fmla="*/ 0 w 8582025"/>
              <a:gd name="connsiteY3" fmla="*/ 6858000 h 6858000"/>
              <a:gd name="connsiteX4" fmla="*/ 0 w 8582025"/>
              <a:gd name="connsiteY4" fmla="*/ 535781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25" h="6858000">
                <a:moveTo>
                  <a:pt x="5238766" y="0"/>
                </a:moveTo>
                <a:lnTo>
                  <a:pt x="8582025" y="0"/>
                </a:lnTo>
                <a:lnTo>
                  <a:pt x="1876410" y="6858000"/>
                </a:lnTo>
                <a:lnTo>
                  <a:pt x="0" y="6858000"/>
                </a:lnTo>
                <a:lnTo>
                  <a:pt x="0" y="53578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5" name="그림 개체 틀 3">
            <a:extLst>
              <a:ext uri="{FF2B5EF4-FFF2-40B4-BE49-F238E27FC236}">
                <a16:creationId xmlns:a16="http://schemas.microsoft.com/office/drawing/2014/main" id="{A7B8BCFA-E22C-4FE8-9EC6-3B7DF58BF4E9}"/>
              </a:ext>
            </a:extLst>
          </p:cNvPr>
          <p:cNvSpPr>
            <a:spLocks noGrp="1"/>
          </p:cNvSpPr>
          <p:nvPr>
            <p:ph type="pic" sz="quarter" idx="10" hasCustomPrompt="1"/>
          </p:nvPr>
        </p:nvSpPr>
        <p:spPr>
          <a:xfrm>
            <a:off x="1517212" y="427698"/>
            <a:ext cx="3600000" cy="36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Place Your Picture Here And Sand to Back</a:t>
            </a:r>
            <a:endParaRPr lang="ko-KR" altLang="en-US" dirty="0"/>
          </a:p>
        </p:txBody>
      </p:sp>
      <p:sp>
        <p:nvSpPr>
          <p:cNvPr id="6" name="그림 개체 틀 3">
            <a:extLst>
              <a:ext uri="{FF2B5EF4-FFF2-40B4-BE49-F238E27FC236}">
                <a16:creationId xmlns:a16="http://schemas.microsoft.com/office/drawing/2014/main" id="{C661A5D8-A169-47BB-84F8-7CCF6E006163}"/>
              </a:ext>
            </a:extLst>
          </p:cNvPr>
          <p:cNvSpPr>
            <a:spLocks noGrp="1"/>
          </p:cNvSpPr>
          <p:nvPr>
            <p:ph type="pic" sz="quarter" idx="11" hasCustomPrompt="1"/>
          </p:nvPr>
        </p:nvSpPr>
        <p:spPr>
          <a:xfrm>
            <a:off x="1953610" y="2837035"/>
            <a:ext cx="3600000" cy="36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7" name="그림 개체 틀 3">
            <a:extLst>
              <a:ext uri="{FF2B5EF4-FFF2-40B4-BE49-F238E27FC236}">
                <a16:creationId xmlns:a16="http://schemas.microsoft.com/office/drawing/2014/main" id="{A32673E2-41F8-431C-946D-87DD76C5D04D}"/>
              </a:ext>
            </a:extLst>
          </p:cNvPr>
          <p:cNvSpPr>
            <a:spLocks noGrp="1"/>
          </p:cNvSpPr>
          <p:nvPr>
            <p:ph type="pic" sz="quarter" idx="12" hasCustomPrompt="1"/>
          </p:nvPr>
        </p:nvSpPr>
        <p:spPr>
          <a:xfrm>
            <a:off x="4407524" y="2251417"/>
            <a:ext cx="1980000" cy="1980000"/>
          </a:xfrm>
          <a:prstGeom prst="diamond">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8" name="그림 개체 틀 3">
            <a:extLst>
              <a:ext uri="{FF2B5EF4-FFF2-40B4-BE49-F238E27FC236}">
                <a16:creationId xmlns:a16="http://schemas.microsoft.com/office/drawing/2014/main" id="{F2B14BC2-B3DB-437A-8C30-D2E802CB43E3}"/>
              </a:ext>
            </a:extLst>
          </p:cNvPr>
          <p:cNvSpPr>
            <a:spLocks noGrp="1"/>
          </p:cNvSpPr>
          <p:nvPr>
            <p:ph type="pic" sz="quarter" idx="13" hasCustomPrompt="1"/>
          </p:nvPr>
        </p:nvSpPr>
        <p:spPr>
          <a:xfrm>
            <a:off x="636104" y="2676913"/>
            <a:ext cx="1980000" cy="1980000"/>
          </a:xfrm>
          <a:prstGeom prst="diamond">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658377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910353" y="1807430"/>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pic>
        <p:nvPicPr>
          <p:cNvPr id="4" name="Picture 3">
            <a:extLst>
              <a:ext uri="{FF2B5EF4-FFF2-40B4-BE49-F238E27FC236}">
                <a16:creationId xmlns:a16="http://schemas.microsoft.com/office/drawing/2014/main" id="{39B7D4BC-8397-4297-9425-5B8BAEB381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6952" y="2305190"/>
            <a:ext cx="4038095" cy="2247619"/>
          </a:xfrm>
          <a:prstGeom prst="rect">
            <a:avLst/>
          </a:prstGeom>
        </p:spPr>
      </p:pic>
    </p:spTree>
    <p:extLst>
      <p:ext uri="{BB962C8B-B14F-4D97-AF65-F5344CB8AC3E}">
        <p14:creationId xmlns:p14="http://schemas.microsoft.com/office/powerpoint/2010/main" val="61079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955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910353" y="1807430"/>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pic>
        <p:nvPicPr>
          <p:cNvPr id="6" name="Picture 5">
            <a:extLst>
              <a:ext uri="{FF2B5EF4-FFF2-40B4-BE49-F238E27FC236}">
                <a16:creationId xmlns:a16="http://schemas.microsoft.com/office/drawing/2014/main" id="{67513D5B-5A42-4F30-9E94-6D9B89BC8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381" y="2276619"/>
            <a:ext cx="4095238" cy="2304762"/>
          </a:xfrm>
          <a:prstGeom prst="rect">
            <a:avLst/>
          </a:prstGeom>
        </p:spPr>
      </p:pic>
    </p:spTree>
    <p:extLst>
      <p:ext uri="{BB962C8B-B14F-4D97-AF65-F5344CB8AC3E}">
        <p14:creationId xmlns:p14="http://schemas.microsoft.com/office/powerpoint/2010/main" val="356640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Image slide layou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B04BAD-EED5-4C78-BC19-C3DD01D50231}"/>
              </a:ext>
            </a:extLst>
          </p:cNvPr>
          <p:cNvGrpSpPr/>
          <p:nvPr userDrawn="1"/>
        </p:nvGrpSpPr>
        <p:grpSpPr>
          <a:xfrm>
            <a:off x="729449" y="1780758"/>
            <a:ext cx="2449180" cy="4305530"/>
            <a:chOff x="445712" y="1449040"/>
            <a:chExt cx="2113018" cy="3924176"/>
          </a:xfrm>
        </p:grpSpPr>
        <p:sp>
          <p:nvSpPr>
            <p:cNvPr id="5" name="Rounded Rectangle 4">
              <a:extLst>
                <a:ext uri="{FF2B5EF4-FFF2-40B4-BE49-F238E27FC236}">
                  <a16:creationId xmlns:a16="http://schemas.microsoft.com/office/drawing/2014/main" id="{C7456AC7-1506-4AAF-A694-1BE710D5F58E}"/>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7" name="Rectangle 5">
              <a:extLst>
                <a:ext uri="{FF2B5EF4-FFF2-40B4-BE49-F238E27FC236}">
                  <a16:creationId xmlns:a16="http://schemas.microsoft.com/office/drawing/2014/main" id="{7D8BFCCB-25F4-4E85-B4F9-18DA5A0F31C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grpSp>
          <p:nvGrpSpPr>
            <p:cNvPr id="8" name="Group 6">
              <a:extLst>
                <a:ext uri="{FF2B5EF4-FFF2-40B4-BE49-F238E27FC236}">
                  <a16:creationId xmlns:a16="http://schemas.microsoft.com/office/drawing/2014/main" id="{4DE5DB11-A2A8-48F9-9B25-703C78662BDE}"/>
                </a:ext>
              </a:extLst>
            </p:cNvPr>
            <p:cNvGrpSpPr/>
            <p:nvPr userDrawn="1"/>
          </p:nvGrpSpPr>
          <p:grpSpPr>
            <a:xfrm>
              <a:off x="1407705" y="5045834"/>
              <a:ext cx="211967" cy="211967"/>
              <a:chOff x="1549420" y="5712364"/>
              <a:chExt cx="312583" cy="312583"/>
            </a:xfrm>
          </p:grpSpPr>
          <p:sp>
            <p:nvSpPr>
              <p:cNvPr id="9" name="Oval 7">
                <a:extLst>
                  <a:ext uri="{FF2B5EF4-FFF2-40B4-BE49-F238E27FC236}">
                    <a16:creationId xmlns:a16="http://schemas.microsoft.com/office/drawing/2014/main" id="{A3616025-C842-4C0D-B7E3-48176315DDF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10" name="Rounded Rectangle 8">
                <a:extLst>
                  <a:ext uri="{FF2B5EF4-FFF2-40B4-BE49-F238E27FC236}">
                    <a16:creationId xmlns:a16="http://schemas.microsoft.com/office/drawing/2014/main" id="{B2550ED7-04C5-4FFA-BCF1-8CB64B3F2DA9}"/>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grpSp>
      </p:grpSp>
      <p:sp>
        <p:nvSpPr>
          <p:cNvPr id="11" name="Picture Placeholder 2">
            <a:extLst>
              <a:ext uri="{FF2B5EF4-FFF2-40B4-BE49-F238E27FC236}">
                <a16:creationId xmlns:a16="http://schemas.microsoft.com/office/drawing/2014/main" id="{0E6D54C7-03B4-4369-97FF-A3456A2A876D}"/>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Text Placeholder 9">
            <a:extLst>
              <a:ext uri="{FF2B5EF4-FFF2-40B4-BE49-F238E27FC236}">
                <a16:creationId xmlns:a16="http://schemas.microsoft.com/office/drawing/2014/main" id="{DD8FCDD3-D367-4581-96F6-BED1A5D7FC1A}"/>
              </a:ext>
            </a:extLst>
          </p:cNvPr>
          <p:cNvSpPr>
            <a:spLocks noGrp="1"/>
          </p:cNvSpPr>
          <p:nvPr>
            <p:ph type="body" sz="quarter" idx="10" hasCustomPrompt="1"/>
          </p:nvPr>
        </p:nvSpPr>
        <p:spPr>
          <a:xfrm>
            <a:off x="323529" y="339509"/>
            <a:ext cx="11573197" cy="724247"/>
          </a:xfrm>
          <a:prstGeom prst="rect">
            <a:avLst/>
          </a:prstGeom>
        </p:spPr>
        <p:txBody>
          <a:bodyPr tIns="91440"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3215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4556143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defTabSz="914286"/>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defTabSz="914286"/>
            <a:r>
              <a:rPr lang="en-US" altLang="ko-KR" sz="1400" b="1" dirty="0">
                <a:solidFill>
                  <a:prstClr val="white"/>
                </a:solidFill>
                <a:cs typeface="Arial" pitchFamily="34" charset="0"/>
              </a:rPr>
              <a:t>You can Change Fill Color &amp;</a:t>
            </a:r>
          </a:p>
          <a:p>
            <a:pPr defTabSz="914286"/>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defTabSz="914286"/>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defTabSz="914286"/>
            <a:r>
              <a:rPr lang="en-US" altLang="ko-KR" sz="2800" b="1" dirty="0">
                <a:solidFill>
                  <a:prstClr val="white"/>
                </a:solidFill>
                <a:cs typeface="Arial" pitchFamily="34" charset="0"/>
              </a:rPr>
              <a:t>FREE </a:t>
            </a:r>
          </a:p>
          <a:p>
            <a:pPr defTabSz="914286"/>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3725256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8582684" y="1894646"/>
            <a:ext cx="3609315" cy="30687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26" name="그림 개체 틀 25">
            <a:extLst>
              <a:ext uri="{FF2B5EF4-FFF2-40B4-BE49-F238E27FC236}">
                <a16:creationId xmlns:a16="http://schemas.microsoft.com/office/drawing/2014/main" id="{FD1AC33C-0748-4865-932F-6D8BA4643ACA}"/>
              </a:ext>
            </a:extLst>
          </p:cNvPr>
          <p:cNvSpPr>
            <a:spLocks noGrp="1"/>
          </p:cNvSpPr>
          <p:nvPr>
            <p:ph type="pic" sz="quarter" idx="11" hasCustomPrompt="1"/>
          </p:nvPr>
        </p:nvSpPr>
        <p:spPr>
          <a:xfrm>
            <a:off x="4697013" y="52057"/>
            <a:ext cx="6847888"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40052882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80593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02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accent2"/>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tIns="91440"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6235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tIns="91440"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11800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75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bg1"/>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1A067AA-F6AF-4715-9F07-7BE30046CBF0}"/>
              </a:ext>
            </a:extLst>
          </p:cNvPr>
          <p:cNvSpPr/>
          <p:nvPr userDrawn="1"/>
        </p:nvSpPr>
        <p:spPr>
          <a:xfrm>
            <a:off x="642938" y="514350"/>
            <a:ext cx="10906125" cy="2990850"/>
          </a:xfrm>
          <a:prstGeom prst="frame">
            <a:avLst>
              <a:gd name="adj1" fmla="val 2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black"/>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1096806"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5DB206C-7370-448F-B4C9-4059BADCA645}"/>
              </a:ext>
            </a:extLst>
          </p:cNvPr>
          <p:cNvSpPr>
            <a:spLocks noGrp="1"/>
          </p:cNvSpPr>
          <p:nvPr>
            <p:ph type="pic" sz="quarter" idx="11" hasCustomPrompt="1"/>
          </p:nvPr>
        </p:nvSpPr>
        <p:spPr>
          <a:xfrm>
            <a:off x="3735231"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7383E1CB-8D0E-4180-8C52-C5F4A24ED3F0}"/>
              </a:ext>
            </a:extLst>
          </p:cNvPr>
          <p:cNvSpPr>
            <a:spLocks noGrp="1"/>
          </p:cNvSpPr>
          <p:nvPr>
            <p:ph type="pic" sz="quarter" idx="12" hasCustomPrompt="1"/>
          </p:nvPr>
        </p:nvSpPr>
        <p:spPr>
          <a:xfrm>
            <a:off x="6373656"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33F4681A-0E5C-4D94-B5F0-6A175DBC6CD4}"/>
              </a:ext>
            </a:extLst>
          </p:cNvPr>
          <p:cNvSpPr>
            <a:spLocks noGrp="1"/>
          </p:cNvSpPr>
          <p:nvPr>
            <p:ph type="pic" sz="quarter" idx="13" hasCustomPrompt="1"/>
          </p:nvPr>
        </p:nvSpPr>
        <p:spPr>
          <a:xfrm>
            <a:off x="9012081"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7040653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17054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84306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3390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F166F6B-B975-4F3C-BCF2-9971086140FB}"/>
              </a:ext>
            </a:extLst>
          </p:cNvPr>
          <p:cNvSpPr txBox="1"/>
          <p:nvPr/>
        </p:nvSpPr>
        <p:spPr>
          <a:xfrm>
            <a:off x="0" y="3703832"/>
            <a:ext cx="12191852" cy="523220"/>
          </a:xfrm>
          <a:prstGeom prst="rect">
            <a:avLst/>
          </a:prstGeom>
          <a:noFill/>
        </p:spPr>
        <p:txBody>
          <a:bodyPr wrap="square" rtlCol="0" anchor="ctr">
            <a:spAutoFit/>
          </a:bodyPr>
          <a:lstStyle/>
          <a:p>
            <a:pPr algn="ctr" defTabSz="914286"/>
            <a:r>
              <a:rPr lang="en-US" altLang="ko-KR" sz="2800" dirty="0" smtClean="0">
                <a:solidFill>
                  <a:prstClr val="white"/>
                </a:solidFill>
                <a:cs typeface="Arial" pitchFamily="34" charset="0"/>
              </a:rPr>
              <a:t>P4</a:t>
            </a:r>
            <a:endParaRPr lang="ko-KR" altLang="en-US" sz="2800" dirty="0">
              <a:solidFill>
                <a:prstClr val="white"/>
              </a:solidFill>
              <a:cs typeface="Arial" pitchFamily="34" charset="0"/>
            </a:endParaRPr>
          </a:p>
        </p:txBody>
      </p:sp>
      <p:grpSp>
        <p:nvGrpSpPr>
          <p:cNvPr id="21" name="Group 20">
            <a:extLst>
              <a:ext uri="{FF2B5EF4-FFF2-40B4-BE49-F238E27FC236}">
                <a16:creationId xmlns:a16="http://schemas.microsoft.com/office/drawing/2014/main" id="{C9445815-12D7-4E1D-A6E4-49EA4C8ECE5C}"/>
              </a:ext>
            </a:extLst>
          </p:cNvPr>
          <p:cNvGrpSpPr/>
          <p:nvPr/>
        </p:nvGrpSpPr>
        <p:grpSpPr>
          <a:xfrm>
            <a:off x="2229738" y="882815"/>
            <a:ext cx="7803176" cy="5052397"/>
            <a:chOff x="2229738" y="635165"/>
            <a:chExt cx="7803176" cy="5052397"/>
          </a:xfrm>
        </p:grpSpPr>
        <p:sp>
          <p:nvSpPr>
            <p:cNvPr id="16" name="Freeform: Shape 15">
              <a:extLst>
                <a:ext uri="{FF2B5EF4-FFF2-40B4-BE49-F238E27FC236}">
                  <a16:creationId xmlns:a16="http://schemas.microsoft.com/office/drawing/2014/main" id="{15C647FD-F15A-4EF3-809D-6A1D53EDA1C0}"/>
                </a:ext>
              </a:extLst>
            </p:cNvPr>
            <p:cNvSpPr/>
            <p:nvPr/>
          </p:nvSpPr>
          <p:spPr>
            <a:xfrm rot="10800000">
              <a:off x="3609975" y="3851803"/>
              <a:ext cx="4972050" cy="144523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black"/>
                </a:solidFill>
              </a:endParaRPr>
            </a:p>
          </p:txBody>
        </p:sp>
        <p:grpSp>
          <p:nvGrpSpPr>
            <p:cNvPr id="20" name="Group 19">
              <a:extLst>
                <a:ext uri="{FF2B5EF4-FFF2-40B4-BE49-F238E27FC236}">
                  <a16:creationId xmlns:a16="http://schemas.microsoft.com/office/drawing/2014/main" id="{B49D2C01-2A20-4143-BCAD-6A6312B98A08}"/>
                </a:ext>
              </a:extLst>
            </p:cNvPr>
            <p:cNvGrpSpPr/>
            <p:nvPr/>
          </p:nvGrpSpPr>
          <p:grpSpPr>
            <a:xfrm>
              <a:off x="2229738" y="635165"/>
              <a:ext cx="7803176" cy="5052397"/>
              <a:chOff x="2229738" y="635165"/>
              <a:chExt cx="7803176" cy="5052397"/>
            </a:xfrm>
          </p:grpSpPr>
          <p:sp>
            <p:nvSpPr>
              <p:cNvPr id="15" name="Freeform: Shape 14">
                <a:extLst>
                  <a:ext uri="{FF2B5EF4-FFF2-40B4-BE49-F238E27FC236}">
                    <a16:creationId xmlns:a16="http://schemas.microsoft.com/office/drawing/2014/main" id="{FAC6889E-9C5A-4F40-B36F-D446C77768E4}"/>
                  </a:ext>
                </a:extLst>
              </p:cNvPr>
              <p:cNvSpPr/>
              <p:nvPr/>
            </p:nvSpPr>
            <p:spPr>
              <a:xfrm>
                <a:off x="3609975" y="1151426"/>
                <a:ext cx="4972050" cy="144523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black"/>
                  </a:solidFill>
                </a:endParaRPr>
              </a:p>
            </p:txBody>
          </p:sp>
          <p:sp>
            <p:nvSpPr>
              <p:cNvPr id="5" name="Rectangle 4">
                <a:extLst>
                  <a:ext uri="{FF2B5EF4-FFF2-40B4-BE49-F238E27FC236}">
                    <a16:creationId xmlns:a16="http://schemas.microsoft.com/office/drawing/2014/main" id="{D039928E-7F45-4D48-A87B-BFF1229D99D9}"/>
                  </a:ext>
                </a:extLst>
              </p:cNvPr>
              <p:cNvSpPr/>
              <p:nvPr/>
            </p:nvSpPr>
            <p:spPr>
              <a:xfrm rot="2735247">
                <a:off x="8529637" y="409065"/>
                <a:ext cx="104775" cy="144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17" name="Rectangle 16">
                <a:extLst>
                  <a:ext uri="{FF2B5EF4-FFF2-40B4-BE49-F238E27FC236}">
                    <a16:creationId xmlns:a16="http://schemas.microsoft.com/office/drawing/2014/main" id="{8C7D53DE-957E-4634-8DEC-72BF32FF5DB8}"/>
                  </a:ext>
                </a:extLst>
              </p:cNvPr>
              <p:cNvSpPr/>
              <p:nvPr/>
            </p:nvSpPr>
            <p:spPr>
              <a:xfrm rot="2735247">
                <a:off x="3452813" y="4639863"/>
                <a:ext cx="104775" cy="144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18" name="Rectangle 17">
                <a:extLst>
                  <a:ext uri="{FF2B5EF4-FFF2-40B4-BE49-F238E27FC236}">
                    <a16:creationId xmlns:a16="http://schemas.microsoft.com/office/drawing/2014/main" id="{7EB634C8-28A3-4C33-9A37-7C5166CF0D48}"/>
                  </a:ext>
                </a:extLst>
              </p:cNvPr>
              <p:cNvSpPr/>
              <p:nvPr/>
            </p:nvSpPr>
            <p:spPr>
              <a:xfrm rot="2735247">
                <a:off x="9257907" y="-35067"/>
                <a:ext cx="104775" cy="14452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19" name="Rectangle 18">
                <a:extLst>
                  <a:ext uri="{FF2B5EF4-FFF2-40B4-BE49-F238E27FC236}">
                    <a16:creationId xmlns:a16="http://schemas.microsoft.com/office/drawing/2014/main" id="{CE60094A-3072-4592-A419-4DB5BBABA8FF}"/>
                  </a:ext>
                </a:extLst>
              </p:cNvPr>
              <p:cNvSpPr/>
              <p:nvPr/>
            </p:nvSpPr>
            <p:spPr>
              <a:xfrm rot="2735247">
                <a:off x="2899970" y="4912555"/>
                <a:ext cx="104775" cy="14452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gr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11" y="218402"/>
            <a:ext cx="3717778" cy="763247"/>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451" t="7112" r="3364" b="9969"/>
          <a:stretch/>
        </p:blipFill>
        <p:spPr>
          <a:xfrm>
            <a:off x="9964855" y="218402"/>
            <a:ext cx="1713340" cy="1206916"/>
          </a:xfrm>
          <a:prstGeom prst="rect">
            <a:avLst/>
          </a:prstGeom>
        </p:spPr>
      </p:pic>
      <p:grpSp>
        <p:nvGrpSpPr>
          <p:cNvPr id="22" name="Group 21">
            <a:extLst>
              <a:ext uri="{FF2B5EF4-FFF2-40B4-BE49-F238E27FC236}">
                <a16:creationId xmlns:a16="http://schemas.microsoft.com/office/drawing/2014/main" id="{247367C8-D1F4-445E-8E74-F6F856767F71}"/>
              </a:ext>
            </a:extLst>
          </p:cNvPr>
          <p:cNvGrpSpPr/>
          <p:nvPr/>
        </p:nvGrpSpPr>
        <p:grpSpPr>
          <a:xfrm rot="19800000">
            <a:off x="10298401" y="2197038"/>
            <a:ext cx="1616239" cy="2003361"/>
            <a:chOff x="395536" y="1793041"/>
            <a:chExt cx="3170093" cy="3929395"/>
          </a:xfrm>
          <a:solidFill>
            <a:srgbClr val="568AD3"/>
          </a:solidFill>
        </p:grpSpPr>
        <p:sp>
          <p:nvSpPr>
            <p:cNvPr id="23" name="Freeform 20">
              <a:extLst>
                <a:ext uri="{FF2B5EF4-FFF2-40B4-BE49-F238E27FC236}">
                  <a16:creationId xmlns:a16="http://schemas.microsoft.com/office/drawing/2014/main" id="{165C21A1-D3AF-44EE-9852-101940A21E8C}"/>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24" name="Oval 23">
              <a:extLst>
                <a:ext uri="{FF2B5EF4-FFF2-40B4-BE49-F238E27FC236}">
                  <a16:creationId xmlns:a16="http://schemas.microsoft.com/office/drawing/2014/main" id="{A038A8A1-B5C3-45E4-BC0B-D1C5AA045DA1}"/>
                </a:ext>
              </a:extLst>
            </p:cNvPr>
            <p:cNvSpPr/>
            <p:nvPr/>
          </p:nvSpPr>
          <p:spPr>
            <a:xfrm>
              <a:off x="395536" y="4869725"/>
              <a:ext cx="852711" cy="852711"/>
            </a:xfrm>
            <a:prstGeom prst="ellipse">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grpSp>
      <p:sp>
        <p:nvSpPr>
          <p:cNvPr id="4" name="Rectangle 3"/>
          <p:cNvSpPr/>
          <p:nvPr/>
        </p:nvSpPr>
        <p:spPr>
          <a:xfrm>
            <a:off x="2952357" y="1636868"/>
            <a:ext cx="6168325" cy="954107"/>
          </a:xfrm>
          <a:prstGeom prst="rect">
            <a:avLst/>
          </a:prstGeom>
          <a:noFill/>
        </p:spPr>
        <p:txBody>
          <a:bodyPr wrap="square" lIns="91440" tIns="45720" rIns="91440" bIns="45720">
            <a:spAutoFit/>
          </a:bodyPr>
          <a:lstStyle/>
          <a:p>
            <a:pPr algn="ctr"/>
            <a:r>
              <a:rPr lang="en-US" sz="2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EUROPEAN SCHOOLS STAND AGAINST BULLYING</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TextBox 5"/>
          <p:cNvSpPr txBox="1"/>
          <p:nvPr/>
        </p:nvSpPr>
        <p:spPr>
          <a:xfrm>
            <a:off x="-28973" y="4849410"/>
            <a:ext cx="8174033" cy="707886"/>
          </a:xfrm>
          <a:prstGeom prst="rect">
            <a:avLst/>
          </a:prstGeom>
          <a:noFill/>
        </p:spPr>
        <p:txBody>
          <a:bodyPr wrap="none" rtlCol="0">
            <a:spAutoFit/>
          </a:bodyPr>
          <a:lstStyle/>
          <a:p>
            <a:r>
              <a:rPr lang="en-GB" sz="2000" b="1" dirty="0" err="1" smtClean="0">
                <a:solidFill>
                  <a:schemeClr val="accent2">
                    <a:lumMod val="50000"/>
                  </a:schemeClr>
                </a:solidFill>
              </a:rPr>
              <a:t>Sorina</a:t>
            </a:r>
            <a:r>
              <a:rPr lang="en-GB" sz="2000" b="1" dirty="0" smtClean="0">
                <a:solidFill>
                  <a:schemeClr val="accent2">
                    <a:lumMod val="50000"/>
                  </a:schemeClr>
                </a:solidFill>
              </a:rPr>
              <a:t> </a:t>
            </a:r>
            <a:r>
              <a:rPr lang="en-GB" sz="2000" b="1" dirty="0" err="1" smtClean="0">
                <a:solidFill>
                  <a:schemeClr val="accent2">
                    <a:lumMod val="50000"/>
                  </a:schemeClr>
                </a:solidFill>
              </a:rPr>
              <a:t>Dumitrescu</a:t>
            </a:r>
            <a:r>
              <a:rPr lang="en-GB" sz="2000" b="1" dirty="0" smtClean="0">
                <a:solidFill>
                  <a:schemeClr val="accent2">
                    <a:lumMod val="50000"/>
                  </a:schemeClr>
                </a:solidFill>
              </a:rPr>
              <a:t> – </a:t>
            </a:r>
            <a:r>
              <a:rPr lang="en-GB" sz="2000" b="1" dirty="0" smtClean="0">
                <a:solidFill>
                  <a:schemeClr val="accent2">
                    <a:lumMod val="50000"/>
                  </a:schemeClr>
                </a:solidFill>
              </a:rPr>
              <a:t>teacher of Romanian language and literature</a:t>
            </a:r>
            <a:endParaRPr lang="en-GB" sz="2000" b="1" dirty="0" smtClean="0">
              <a:solidFill>
                <a:schemeClr val="accent2">
                  <a:lumMod val="50000"/>
                </a:schemeClr>
              </a:solidFill>
            </a:endParaRPr>
          </a:p>
          <a:p>
            <a:r>
              <a:rPr lang="en-GB" sz="2000" b="1" dirty="0">
                <a:solidFill>
                  <a:schemeClr val="accent2">
                    <a:lumMod val="50000"/>
                  </a:schemeClr>
                </a:solidFill>
              </a:rPr>
              <a:t> </a:t>
            </a:r>
            <a:r>
              <a:rPr lang="en-GB" sz="2000" b="1" dirty="0" smtClean="0">
                <a:solidFill>
                  <a:schemeClr val="accent2">
                    <a:lumMod val="50000"/>
                  </a:schemeClr>
                </a:solidFill>
              </a:rPr>
              <a:t>                                 - responsible with evaluation</a:t>
            </a:r>
            <a:endParaRPr lang="en-GB" sz="2000" b="1" dirty="0">
              <a:solidFill>
                <a:schemeClr val="accent2">
                  <a:lumMod val="50000"/>
                </a:schemeClr>
              </a:solidFill>
            </a:endParaRPr>
          </a:p>
        </p:txBody>
      </p:sp>
      <p:sp>
        <p:nvSpPr>
          <p:cNvPr id="7" name="TextBox 6"/>
          <p:cNvSpPr txBox="1"/>
          <p:nvPr/>
        </p:nvSpPr>
        <p:spPr>
          <a:xfrm>
            <a:off x="7362111" y="5823199"/>
            <a:ext cx="4453463" cy="707886"/>
          </a:xfrm>
          <a:prstGeom prst="rect">
            <a:avLst/>
          </a:prstGeom>
          <a:noFill/>
        </p:spPr>
        <p:txBody>
          <a:bodyPr wrap="none" rtlCol="0">
            <a:spAutoFit/>
          </a:bodyPr>
          <a:lstStyle/>
          <a:p>
            <a:r>
              <a:rPr lang="en-GB" sz="2000" b="1" dirty="0" smtClean="0">
                <a:solidFill>
                  <a:schemeClr val="accent2">
                    <a:lumMod val="50000"/>
                  </a:schemeClr>
                </a:solidFill>
              </a:rPr>
              <a:t>Claudia Putura – English teacher</a:t>
            </a:r>
          </a:p>
          <a:p>
            <a:r>
              <a:rPr lang="en-GB" sz="2000" b="1" dirty="0">
                <a:solidFill>
                  <a:schemeClr val="accent2">
                    <a:lumMod val="50000"/>
                  </a:schemeClr>
                </a:solidFill>
              </a:rPr>
              <a:t> </a:t>
            </a:r>
            <a:r>
              <a:rPr lang="en-GB" sz="2000" b="1" dirty="0" smtClean="0">
                <a:solidFill>
                  <a:schemeClr val="accent2">
                    <a:lumMod val="50000"/>
                  </a:schemeClr>
                </a:solidFill>
              </a:rPr>
              <a:t>                        - project coordinator</a:t>
            </a:r>
            <a:endParaRPr lang="en-GB" sz="2000" b="1" dirty="0">
              <a:solidFill>
                <a:schemeClr val="accent2">
                  <a:lumMod val="50000"/>
                </a:schemeClr>
              </a:solidFill>
            </a:endParaRPr>
          </a:p>
        </p:txBody>
      </p:sp>
      <p:sp>
        <p:nvSpPr>
          <p:cNvPr id="13" name="TextBox 12">
            <a:extLst>
              <a:ext uri="{FF2B5EF4-FFF2-40B4-BE49-F238E27FC236}">
                <a16:creationId xmlns:a16="http://schemas.microsoft.com/office/drawing/2014/main" id="{C221F751-3C5B-4561-AD14-8637C5B66736}"/>
              </a:ext>
            </a:extLst>
          </p:cNvPr>
          <p:cNvSpPr txBox="1"/>
          <p:nvPr/>
        </p:nvSpPr>
        <p:spPr>
          <a:xfrm>
            <a:off x="-148" y="2940759"/>
            <a:ext cx="12192000" cy="923330"/>
          </a:xfrm>
          <a:prstGeom prst="rect">
            <a:avLst/>
          </a:prstGeom>
          <a:noFill/>
        </p:spPr>
        <p:txBody>
          <a:bodyPr wrap="square" rtlCol="0" anchor="ctr">
            <a:spAutoFit/>
          </a:bodyPr>
          <a:lstStyle/>
          <a:p>
            <a:pPr algn="ctr" defTabSz="914286"/>
            <a:r>
              <a:rPr lang="en-US" altLang="ko-KR" sz="5400" dirty="0" smtClean="0">
                <a:solidFill>
                  <a:prstClr val="white"/>
                </a:solidFill>
                <a:cs typeface="Arial" pitchFamily="34" charset="0"/>
              </a:rPr>
              <a:t>REPORT on questionnaires’ results</a:t>
            </a:r>
            <a:endParaRPr lang="ko-KR" altLang="en-US" sz="5400" dirty="0">
              <a:solidFill>
                <a:prstClr val="white"/>
              </a:solidFill>
              <a:cs typeface="Arial" pitchFamily="34" charset="0"/>
            </a:endParaRPr>
          </a:p>
        </p:txBody>
      </p:sp>
    </p:spTree>
    <p:extLst>
      <p:ext uri="{BB962C8B-B14F-4D97-AF65-F5344CB8AC3E}">
        <p14:creationId xmlns:p14="http://schemas.microsoft.com/office/powerpoint/2010/main" val="2856207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6">
            <a:extLst>
              <a:ext uri="{FF2B5EF4-FFF2-40B4-BE49-F238E27FC236}">
                <a16:creationId xmlns:a16="http://schemas.microsoft.com/office/drawing/2014/main" id="{AF760E9B-F437-4BCF-80D4-FC80206C9117}"/>
              </a:ext>
            </a:extLst>
          </p:cNvPr>
          <p:cNvGrpSpPr/>
          <p:nvPr/>
        </p:nvGrpSpPr>
        <p:grpSpPr>
          <a:xfrm>
            <a:off x="650633" y="2985718"/>
            <a:ext cx="4043532" cy="644088"/>
            <a:chOff x="755576" y="2985717"/>
            <a:chExt cx="3092136" cy="644088"/>
          </a:xfrm>
        </p:grpSpPr>
        <p:sp>
          <p:nvSpPr>
            <p:cNvPr id="16" name="TextBox 15">
              <a:extLst>
                <a:ext uri="{FF2B5EF4-FFF2-40B4-BE49-F238E27FC236}">
                  <a16:creationId xmlns:a16="http://schemas.microsoft.com/office/drawing/2014/main" id="{AB409856-0A99-448C-BE6C-1E10FDF4C836}"/>
                </a:ext>
              </a:extLst>
            </p:cNvPr>
            <p:cNvSpPr txBox="1"/>
            <p:nvPr/>
          </p:nvSpPr>
          <p:spPr>
            <a:xfrm>
              <a:off x="755576" y="3336198"/>
              <a:ext cx="3092136" cy="293607"/>
            </a:xfrm>
            <a:prstGeom prst="rect">
              <a:avLst/>
            </a:prstGeom>
            <a:noFill/>
          </p:spPr>
          <p:txBody>
            <a:bodyPr wrap="square" rtlCol="0">
              <a:spAutoFit/>
            </a:bodyPr>
            <a:lstStyle/>
            <a:p>
              <a:pPr defTabSz="914286">
                <a:lnSpc>
                  <a:spcPct val="120000"/>
                </a:lnSpc>
              </a:pPr>
              <a:endParaRPr lang="en-US" altLang="ko-KR" sz="1200" dirty="0">
                <a:solidFill>
                  <a:prstClr val="black">
                    <a:lumMod val="75000"/>
                    <a:lumOff val="25000"/>
                  </a:prstClr>
                </a:solidFill>
                <a:cs typeface="Arial" pitchFamily="34" charset="0"/>
              </a:endParaRPr>
            </a:p>
          </p:txBody>
        </p:sp>
        <p:sp>
          <p:nvSpPr>
            <p:cNvPr id="17" name="TextBox 16">
              <a:extLst>
                <a:ext uri="{FF2B5EF4-FFF2-40B4-BE49-F238E27FC236}">
                  <a16:creationId xmlns:a16="http://schemas.microsoft.com/office/drawing/2014/main" id="{71E0863C-06E7-4CF7-B650-284851284913}"/>
                </a:ext>
              </a:extLst>
            </p:cNvPr>
            <p:cNvSpPr txBox="1"/>
            <p:nvPr/>
          </p:nvSpPr>
          <p:spPr>
            <a:xfrm>
              <a:off x="755576" y="2985717"/>
              <a:ext cx="3092136" cy="338554"/>
            </a:xfrm>
            <a:prstGeom prst="rect">
              <a:avLst/>
            </a:prstGeom>
            <a:noFill/>
          </p:spPr>
          <p:txBody>
            <a:bodyPr wrap="square" rtlCol="0">
              <a:spAutoFit/>
            </a:bodyPr>
            <a:lstStyle/>
            <a:p>
              <a:pPr defTabSz="914286"/>
              <a:endParaRPr lang="ko-KR" altLang="en-US" sz="1600" b="1" dirty="0">
                <a:solidFill>
                  <a:prstClr val="black">
                    <a:lumMod val="75000"/>
                    <a:lumOff val="25000"/>
                  </a:prstClr>
                </a:solidFill>
                <a:cs typeface="Arial" pitchFamily="34" charset="0"/>
              </a:endParaRPr>
            </a:p>
          </p:txBody>
        </p:sp>
      </p:grpSp>
      <p:sp>
        <p:nvSpPr>
          <p:cNvPr id="35" name="TextBox 34">
            <a:extLst>
              <a:ext uri="{FF2B5EF4-FFF2-40B4-BE49-F238E27FC236}">
                <a16:creationId xmlns:a16="http://schemas.microsoft.com/office/drawing/2014/main" id="{426BEA7B-DCBA-4FE3-9999-F8953769C0A5}"/>
              </a:ext>
            </a:extLst>
          </p:cNvPr>
          <p:cNvSpPr txBox="1"/>
          <p:nvPr/>
        </p:nvSpPr>
        <p:spPr>
          <a:xfrm>
            <a:off x="507762" y="416876"/>
            <a:ext cx="4687693" cy="584775"/>
          </a:xfrm>
          <a:prstGeom prst="rect">
            <a:avLst/>
          </a:prstGeom>
          <a:noFill/>
        </p:spPr>
        <p:txBody>
          <a:bodyPr wrap="square" rtlCol="0" anchor="ctr">
            <a:spAutoFit/>
          </a:bodyPr>
          <a:lstStyle/>
          <a:p>
            <a:pPr defTabSz="914286"/>
            <a:r>
              <a:rPr lang="en-US" altLang="ko-KR" sz="3200" dirty="0">
                <a:solidFill>
                  <a:srgbClr val="568AD3"/>
                </a:solidFill>
                <a:cs typeface="Arial" pitchFamily="34" charset="0"/>
              </a:rPr>
              <a:t>Question </a:t>
            </a:r>
            <a:r>
              <a:rPr lang="en-US" altLang="ko-KR" sz="3200" dirty="0" smtClean="0">
                <a:solidFill>
                  <a:srgbClr val="568AD3"/>
                </a:solidFill>
                <a:cs typeface="Arial" pitchFamily="34" charset="0"/>
              </a:rPr>
              <a:t>1 – results:</a:t>
            </a:r>
            <a:endParaRPr lang="ko-KR" altLang="en-US" sz="3200" dirty="0">
              <a:solidFill>
                <a:srgbClr val="568AD3"/>
              </a:solidFill>
              <a:cs typeface="Arial" pitchFamily="34" charset="0"/>
            </a:endParaRPr>
          </a:p>
        </p:txBody>
      </p:sp>
      <p:sp>
        <p:nvSpPr>
          <p:cNvPr id="3" name="Picture Placeholder 2">
            <a:extLst>
              <a:ext uri="{FF2B5EF4-FFF2-40B4-BE49-F238E27FC236}">
                <a16:creationId xmlns:a16="http://schemas.microsoft.com/office/drawing/2014/main" id="{1FE4D038-D071-4EFB-9343-231C4B415D31}"/>
              </a:ext>
            </a:extLst>
          </p:cNvPr>
          <p:cNvSpPr>
            <a:spLocks noGrp="1"/>
          </p:cNvSpPr>
          <p:nvPr>
            <p:ph type="pic" sz="quarter" idx="11"/>
          </p:nvPr>
        </p:nvSpPr>
        <p:spPr/>
      </p:sp>
      <p:pic>
        <p:nvPicPr>
          <p:cNvPr id="4" name="Picture 3"/>
          <p:cNvPicPr>
            <a:picLocks noChangeAspect="1"/>
          </p:cNvPicPr>
          <p:nvPr/>
        </p:nvPicPr>
        <p:blipFill>
          <a:blip r:embed="rId2"/>
          <a:stretch>
            <a:fillRect/>
          </a:stretch>
        </p:blipFill>
        <p:spPr>
          <a:xfrm>
            <a:off x="5537206" y="1001651"/>
            <a:ext cx="5414577" cy="2917206"/>
          </a:xfrm>
          <a:prstGeom prst="rect">
            <a:avLst/>
          </a:prstGeom>
        </p:spPr>
      </p:pic>
      <p:sp>
        <p:nvSpPr>
          <p:cNvPr id="2" name="Rectangle 1"/>
          <p:cNvSpPr/>
          <p:nvPr/>
        </p:nvSpPr>
        <p:spPr>
          <a:xfrm>
            <a:off x="230671" y="4068284"/>
            <a:ext cx="6096000" cy="2554545"/>
          </a:xfrm>
          <a:prstGeom prst="rect">
            <a:avLst/>
          </a:prstGeom>
          <a:solidFill>
            <a:schemeClr val="accent4">
              <a:lumMod val="20000"/>
              <a:lumOff val="80000"/>
            </a:schemeClr>
          </a:solidFill>
        </p:spPr>
        <p:txBody>
          <a:bodyPr>
            <a:spAutoFit/>
          </a:bodyPr>
          <a:lstStyle/>
          <a:p>
            <a:r>
              <a:rPr lang="en-GB" sz="2000" dirty="0" smtClean="0"/>
              <a:t>The “bullying” phenomenon is well-known by 61%, a relatively small percentage (</a:t>
            </a:r>
            <a:r>
              <a:rPr lang="en-GB" sz="2000" dirty="0"/>
              <a:t>16%) </a:t>
            </a:r>
            <a:r>
              <a:rPr lang="en-GB" sz="2000" dirty="0" smtClean="0"/>
              <a:t>admit having reduced information, and there is a considerable percentage (23%) of respondents who know a lot </a:t>
            </a:r>
            <a:r>
              <a:rPr lang="en-GB" sz="2000" dirty="0"/>
              <a:t>– </a:t>
            </a:r>
            <a:r>
              <a:rPr lang="en-GB" sz="2000" dirty="0" smtClean="0"/>
              <a:t>which means there is enough informational potential in order to deepen the knowledge related to all the forms of bullying and to find solutions to reduce the bullying events.</a:t>
            </a:r>
            <a:endParaRPr lang="en-GB" sz="2000" dirty="0"/>
          </a:p>
        </p:txBody>
      </p:sp>
    </p:spTree>
    <p:extLst>
      <p:ext uri="{BB962C8B-B14F-4D97-AF65-F5344CB8AC3E}">
        <p14:creationId xmlns:p14="http://schemas.microsoft.com/office/powerpoint/2010/main" val="130205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6BEA7B-DCBA-4FE3-9999-F8953769C0A5}"/>
              </a:ext>
            </a:extLst>
          </p:cNvPr>
          <p:cNvSpPr txBox="1"/>
          <p:nvPr/>
        </p:nvSpPr>
        <p:spPr>
          <a:xfrm>
            <a:off x="184456" y="558582"/>
            <a:ext cx="3734401" cy="1077218"/>
          </a:xfrm>
          <a:prstGeom prst="rect">
            <a:avLst/>
          </a:prstGeom>
          <a:noFill/>
        </p:spPr>
        <p:txBody>
          <a:bodyPr wrap="square" rtlCol="0" anchor="ctr">
            <a:spAutoFit/>
          </a:bodyPr>
          <a:lstStyle/>
          <a:p>
            <a:pPr defTabSz="914286"/>
            <a:r>
              <a:rPr lang="en-US" altLang="ko-KR" sz="3200" dirty="0">
                <a:solidFill>
                  <a:srgbClr val="FF0000"/>
                </a:solidFill>
                <a:cs typeface="Arial" pitchFamily="34" charset="0"/>
              </a:rPr>
              <a:t>Question </a:t>
            </a:r>
            <a:r>
              <a:rPr lang="en-US" altLang="ko-KR" sz="3200" dirty="0" smtClean="0">
                <a:solidFill>
                  <a:srgbClr val="FF0000"/>
                </a:solidFill>
                <a:cs typeface="Arial" pitchFamily="34" charset="0"/>
              </a:rPr>
              <a:t>2 – results:</a:t>
            </a:r>
            <a:endParaRPr lang="ko-KR" altLang="en-US" sz="3200" dirty="0">
              <a:solidFill>
                <a:srgbClr val="FF0000"/>
              </a:solidFill>
              <a:cs typeface="Arial"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1212"/>
          <a:stretch/>
        </p:blipFill>
        <p:spPr>
          <a:xfrm>
            <a:off x="3918857" y="278330"/>
            <a:ext cx="7924800" cy="4163679"/>
          </a:xfrm>
          <a:prstGeom prst="rect">
            <a:avLst/>
          </a:prstGeom>
        </p:spPr>
      </p:pic>
      <p:sp>
        <p:nvSpPr>
          <p:cNvPr id="3" name="Rectangle 2"/>
          <p:cNvSpPr/>
          <p:nvPr/>
        </p:nvSpPr>
        <p:spPr>
          <a:xfrm>
            <a:off x="1194163" y="5474386"/>
            <a:ext cx="8587146" cy="830997"/>
          </a:xfrm>
          <a:prstGeom prst="rect">
            <a:avLst/>
          </a:prstGeom>
        </p:spPr>
        <p:txBody>
          <a:bodyPr wrap="square">
            <a:spAutoFit/>
          </a:bodyPr>
          <a:lstStyle/>
          <a:p>
            <a:r>
              <a:rPr lang="en-GB" sz="2400" dirty="0"/>
              <a:t>90</a:t>
            </a:r>
            <a:r>
              <a:rPr lang="en-GB" sz="2400" dirty="0" smtClean="0"/>
              <a:t>% of the respondents have encountered these situations, which means the knowledge is not only theoretical</a:t>
            </a:r>
            <a:endParaRPr lang="en-GB" sz="2400" dirty="0"/>
          </a:p>
        </p:txBody>
      </p:sp>
    </p:spTree>
    <p:extLst>
      <p:ext uri="{BB962C8B-B14F-4D97-AF65-F5344CB8AC3E}">
        <p14:creationId xmlns:p14="http://schemas.microsoft.com/office/powerpoint/2010/main" val="2799290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자유형: 도형 2">
            <a:extLst>
              <a:ext uri="{FF2B5EF4-FFF2-40B4-BE49-F238E27FC236}">
                <a16:creationId xmlns:a16="http://schemas.microsoft.com/office/drawing/2014/main" id="{8A45099C-197E-4F9D-9557-FBE957256BFD}"/>
              </a:ext>
            </a:extLst>
          </p:cNvPr>
          <p:cNvSpPr/>
          <p:nvPr/>
        </p:nvSpPr>
        <p:spPr>
          <a:xfrm>
            <a:off x="7290764" y="2653750"/>
            <a:ext cx="3698602" cy="3160644"/>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4" name="자유형: 도형 3">
            <a:extLst>
              <a:ext uri="{FF2B5EF4-FFF2-40B4-BE49-F238E27FC236}">
                <a16:creationId xmlns:a16="http://schemas.microsoft.com/office/drawing/2014/main" id="{8DDDD2F8-27DE-49F5-BD25-022D79FD446E}"/>
              </a:ext>
            </a:extLst>
          </p:cNvPr>
          <p:cNvSpPr/>
          <p:nvPr/>
        </p:nvSpPr>
        <p:spPr>
          <a:xfrm>
            <a:off x="1235127" y="2796264"/>
            <a:ext cx="9248771" cy="3160644"/>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4862945" y="242235"/>
            <a:ext cx="6920383" cy="1015663"/>
          </a:xfrm>
          <a:prstGeom prst="rect">
            <a:avLst/>
          </a:prstGeom>
          <a:solidFill>
            <a:schemeClr val="bg1">
              <a:lumMod val="95000"/>
            </a:schemeClr>
          </a:solidFill>
        </p:spPr>
        <p:txBody>
          <a:bodyPr wrap="square" rtlCol="0">
            <a:spAutoFit/>
          </a:bodyPr>
          <a:lstStyle/>
          <a:p>
            <a:pPr defTabSz="914286"/>
            <a:r>
              <a:rPr lang="en-US" altLang="ko-KR" sz="2000" dirty="0" smtClean="0">
                <a:solidFill>
                  <a:prstClr val="black"/>
                </a:solidFill>
                <a:cs typeface="Arial" pitchFamily="34" charset="0"/>
              </a:rPr>
              <a:t>Like the pupils, teachers’ emotional answers relate either to the victim (bullied) or to the phenomenon itself: </a:t>
            </a:r>
            <a:r>
              <a:rPr lang="en-US" altLang="ko-KR" sz="2000" b="1" dirty="0" smtClean="0">
                <a:solidFill>
                  <a:prstClr val="black"/>
                </a:solidFill>
                <a:cs typeface="Arial" pitchFamily="34" charset="0"/>
              </a:rPr>
              <a:t>pain</a:t>
            </a:r>
            <a:r>
              <a:rPr lang="en-US" altLang="ko-KR" sz="2000" dirty="0" smtClean="0">
                <a:solidFill>
                  <a:prstClr val="black"/>
                </a:solidFill>
                <a:cs typeface="Arial" pitchFamily="34" charset="0"/>
              </a:rPr>
              <a:t> </a:t>
            </a:r>
            <a:r>
              <a:rPr lang="en-US" altLang="ko-KR" sz="2000" dirty="0">
                <a:solidFill>
                  <a:prstClr val="black"/>
                </a:solidFill>
                <a:cs typeface="Arial" pitchFamily="34" charset="0"/>
              </a:rPr>
              <a:t>(61%), </a:t>
            </a:r>
            <a:r>
              <a:rPr lang="en-US" altLang="ko-KR" sz="2000" b="1" dirty="0" smtClean="0">
                <a:solidFill>
                  <a:prstClr val="black"/>
                </a:solidFill>
                <a:cs typeface="Arial" pitchFamily="34" charset="0"/>
              </a:rPr>
              <a:t>incapacity</a:t>
            </a:r>
            <a:r>
              <a:rPr lang="en-US" altLang="ko-KR" sz="2000" dirty="0" smtClean="0">
                <a:solidFill>
                  <a:prstClr val="black"/>
                </a:solidFill>
                <a:cs typeface="Arial" pitchFamily="34" charset="0"/>
              </a:rPr>
              <a:t> </a:t>
            </a:r>
            <a:r>
              <a:rPr lang="en-US" altLang="ko-KR" sz="2000" dirty="0">
                <a:solidFill>
                  <a:prstClr val="black"/>
                </a:solidFill>
                <a:cs typeface="Arial" pitchFamily="34" charset="0"/>
              </a:rPr>
              <a:t>(55%), </a:t>
            </a:r>
            <a:r>
              <a:rPr lang="en-US" altLang="ko-KR" sz="2000" b="1" dirty="0" smtClean="0">
                <a:solidFill>
                  <a:prstClr val="black"/>
                </a:solidFill>
                <a:cs typeface="Arial" pitchFamily="34" charset="0"/>
              </a:rPr>
              <a:t>fear</a:t>
            </a:r>
            <a:r>
              <a:rPr lang="en-US" altLang="ko-KR" sz="2000" dirty="0" smtClean="0">
                <a:solidFill>
                  <a:prstClr val="black"/>
                </a:solidFill>
                <a:cs typeface="Arial" pitchFamily="34" charset="0"/>
              </a:rPr>
              <a:t> </a:t>
            </a:r>
            <a:r>
              <a:rPr lang="en-US" altLang="ko-KR" sz="2000" dirty="0">
                <a:solidFill>
                  <a:prstClr val="black"/>
                </a:solidFill>
                <a:cs typeface="Arial" pitchFamily="34" charset="0"/>
              </a:rPr>
              <a:t>(29%), </a:t>
            </a:r>
            <a:r>
              <a:rPr lang="en-US" altLang="ko-KR" sz="2000" b="1" dirty="0" smtClean="0">
                <a:solidFill>
                  <a:prstClr val="black"/>
                </a:solidFill>
                <a:cs typeface="Arial" pitchFamily="34" charset="0"/>
              </a:rPr>
              <a:t>shame</a:t>
            </a:r>
            <a:r>
              <a:rPr lang="en-US" altLang="ko-KR" sz="2000" dirty="0" smtClean="0">
                <a:solidFill>
                  <a:prstClr val="black"/>
                </a:solidFill>
                <a:cs typeface="Arial" pitchFamily="34" charset="0"/>
              </a:rPr>
              <a:t> </a:t>
            </a:r>
            <a:r>
              <a:rPr lang="en-US" altLang="ko-KR" sz="2000" dirty="0">
                <a:solidFill>
                  <a:prstClr val="black"/>
                </a:solidFill>
                <a:cs typeface="Arial" pitchFamily="34" charset="0"/>
              </a:rPr>
              <a:t>(7</a:t>
            </a:r>
            <a:r>
              <a:rPr lang="en-US" altLang="ko-KR" sz="2000" dirty="0" smtClean="0">
                <a:solidFill>
                  <a:prstClr val="black"/>
                </a:solidFill>
                <a:cs typeface="Arial" pitchFamily="34" charset="0"/>
              </a:rPr>
              <a:t>%). </a:t>
            </a:r>
            <a:r>
              <a:rPr lang="en-US" altLang="ko-KR" sz="2000" b="1" dirty="0" smtClean="0">
                <a:solidFill>
                  <a:prstClr val="black"/>
                </a:solidFill>
                <a:cs typeface="Arial" pitchFamily="34" charset="0"/>
              </a:rPr>
              <a:t>Anger</a:t>
            </a:r>
            <a:r>
              <a:rPr lang="en-US" altLang="ko-KR" sz="2000" dirty="0" smtClean="0">
                <a:solidFill>
                  <a:prstClr val="black"/>
                </a:solidFill>
                <a:cs typeface="Arial" pitchFamily="34" charset="0"/>
              </a:rPr>
              <a:t> - 26</a:t>
            </a:r>
            <a:r>
              <a:rPr lang="en-US" altLang="ko-KR" sz="2000" dirty="0">
                <a:solidFill>
                  <a:prstClr val="black"/>
                </a:solidFill>
                <a:cs typeface="Arial" pitchFamily="34" charset="0"/>
              </a:rPr>
              <a:t>%.</a:t>
            </a:r>
            <a:endParaRPr lang="ko-KR" altLang="en-US" sz="2000" dirty="0">
              <a:solidFill>
                <a:prstClr val="black"/>
              </a:solidFill>
              <a:cs typeface="Arial" pitchFamily="34" charset="0"/>
            </a:endParaRPr>
          </a:p>
        </p:txBody>
      </p:sp>
      <p:sp>
        <p:nvSpPr>
          <p:cNvPr id="12" name="Half Frame 11">
            <a:extLst>
              <a:ext uri="{FF2B5EF4-FFF2-40B4-BE49-F238E27FC236}">
                <a16:creationId xmlns:a16="http://schemas.microsoft.com/office/drawing/2014/main" id="{2D27DBB5-A00E-45DC-8F53-8310C9E3FFBE}"/>
              </a:ext>
            </a:extLst>
          </p:cNvPr>
          <p:cNvSpPr/>
          <p:nvPr/>
        </p:nvSpPr>
        <p:spPr>
          <a:xfrm rot="16200000">
            <a:off x="1423985" y="4960903"/>
            <a:ext cx="636337" cy="636337"/>
          </a:xfrm>
          <a:prstGeom prst="halfFrame">
            <a:avLst>
              <a:gd name="adj1" fmla="val 19850"/>
              <a:gd name="adj2" fmla="val 19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a:solidFill>
                <a:prstClr val="black"/>
              </a:solidFill>
            </a:endParaRPr>
          </a:p>
        </p:txBody>
      </p:sp>
      <p:sp>
        <p:nvSpPr>
          <p:cNvPr id="16" name="Half Frame 15">
            <a:extLst>
              <a:ext uri="{FF2B5EF4-FFF2-40B4-BE49-F238E27FC236}">
                <a16:creationId xmlns:a16="http://schemas.microsoft.com/office/drawing/2014/main" id="{5B2E9ABB-7512-4D5F-9B74-8175635F3E5E}"/>
              </a:ext>
            </a:extLst>
          </p:cNvPr>
          <p:cNvSpPr/>
          <p:nvPr/>
        </p:nvSpPr>
        <p:spPr>
          <a:xfrm rot="5400000">
            <a:off x="10165730" y="2796264"/>
            <a:ext cx="636337" cy="636337"/>
          </a:xfrm>
          <a:prstGeom prst="halfFrame">
            <a:avLst>
              <a:gd name="adj1" fmla="val 19850"/>
              <a:gd name="adj2" fmla="val 198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a:solidFill>
                <a:prstClr val="black"/>
              </a:solidFill>
            </a:endParaRPr>
          </a:p>
        </p:txBody>
      </p:sp>
      <p:sp>
        <p:nvSpPr>
          <p:cNvPr id="13" name="TextBox 12">
            <a:extLst>
              <a:ext uri="{FF2B5EF4-FFF2-40B4-BE49-F238E27FC236}">
                <a16:creationId xmlns:a16="http://schemas.microsoft.com/office/drawing/2014/main" id="{426BEA7B-DCBA-4FE3-9999-F8953769C0A5}"/>
              </a:ext>
            </a:extLst>
          </p:cNvPr>
          <p:cNvSpPr txBox="1"/>
          <p:nvPr/>
        </p:nvSpPr>
        <p:spPr>
          <a:xfrm>
            <a:off x="507762" y="416876"/>
            <a:ext cx="4646129" cy="584775"/>
          </a:xfrm>
          <a:prstGeom prst="rect">
            <a:avLst/>
          </a:prstGeom>
          <a:noFill/>
        </p:spPr>
        <p:txBody>
          <a:bodyPr wrap="square" rtlCol="0" anchor="ctr">
            <a:spAutoFit/>
          </a:bodyPr>
          <a:lstStyle/>
          <a:p>
            <a:pPr defTabSz="914286"/>
            <a:r>
              <a:rPr lang="en-US" altLang="ko-KR" sz="3200" dirty="0">
                <a:solidFill>
                  <a:srgbClr val="568AD3"/>
                </a:solidFill>
                <a:cs typeface="Arial" pitchFamily="34" charset="0"/>
              </a:rPr>
              <a:t>Question </a:t>
            </a:r>
            <a:r>
              <a:rPr lang="en-US" altLang="ko-KR" sz="3200" dirty="0" smtClean="0">
                <a:solidFill>
                  <a:srgbClr val="568AD3"/>
                </a:solidFill>
                <a:cs typeface="Arial" pitchFamily="34" charset="0"/>
              </a:rPr>
              <a:t>3 – results:</a:t>
            </a:r>
            <a:endParaRPr lang="ko-KR" altLang="en-US" sz="3200" dirty="0">
              <a:solidFill>
                <a:srgbClr val="568AD3"/>
              </a:solidFill>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181" y="2796264"/>
            <a:ext cx="8234718" cy="3747440"/>
          </a:xfrm>
          <a:prstGeom prst="rect">
            <a:avLst/>
          </a:prstGeom>
        </p:spPr>
      </p:pic>
      <p:sp>
        <p:nvSpPr>
          <p:cNvPr id="2" name="Rectangle 1"/>
          <p:cNvSpPr/>
          <p:nvPr/>
        </p:nvSpPr>
        <p:spPr>
          <a:xfrm>
            <a:off x="507762" y="1401568"/>
            <a:ext cx="8199333" cy="1323439"/>
          </a:xfrm>
          <a:prstGeom prst="rect">
            <a:avLst/>
          </a:prstGeom>
          <a:solidFill>
            <a:schemeClr val="accent4">
              <a:lumMod val="20000"/>
              <a:lumOff val="80000"/>
            </a:schemeClr>
          </a:solidFill>
        </p:spPr>
        <p:txBody>
          <a:bodyPr wrap="square">
            <a:spAutoFit/>
          </a:bodyPr>
          <a:lstStyle/>
          <a:p>
            <a:r>
              <a:rPr lang="en-GB" sz="2000" dirty="0" smtClean="0"/>
              <a:t>To be noticed the relatively high percentage of incapacity which shows teachers’ frustration: although they know the phenomenon and have met its forms, they still can’t find suitable solutions for it. These projects’ activities can be a starting point and a real help.</a:t>
            </a:r>
            <a:endParaRPr lang="en-GB" sz="2000" dirty="0"/>
          </a:p>
        </p:txBody>
      </p:sp>
    </p:spTree>
    <p:extLst>
      <p:ext uri="{BB962C8B-B14F-4D97-AF65-F5344CB8AC3E}">
        <p14:creationId xmlns:p14="http://schemas.microsoft.com/office/powerpoint/2010/main" val="3108589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6">
            <a:extLst>
              <a:ext uri="{FF2B5EF4-FFF2-40B4-BE49-F238E27FC236}">
                <a16:creationId xmlns:a16="http://schemas.microsoft.com/office/drawing/2014/main" id="{AF760E9B-F437-4BCF-80D4-FC80206C9117}"/>
              </a:ext>
            </a:extLst>
          </p:cNvPr>
          <p:cNvGrpSpPr/>
          <p:nvPr/>
        </p:nvGrpSpPr>
        <p:grpSpPr>
          <a:xfrm>
            <a:off x="650633" y="2985718"/>
            <a:ext cx="4043532" cy="644088"/>
            <a:chOff x="755576" y="2985717"/>
            <a:chExt cx="3092136" cy="644088"/>
          </a:xfrm>
        </p:grpSpPr>
        <p:sp>
          <p:nvSpPr>
            <p:cNvPr id="16" name="TextBox 15">
              <a:extLst>
                <a:ext uri="{FF2B5EF4-FFF2-40B4-BE49-F238E27FC236}">
                  <a16:creationId xmlns:a16="http://schemas.microsoft.com/office/drawing/2014/main" id="{AB409856-0A99-448C-BE6C-1E10FDF4C836}"/>
                </a:ext>
              </a:extLst>
            </p:cNvPr>
            <p:cNvSpPr txBox="1"/>
            <p:nvPr/>
          </p:nvSpPr>
          <p:spPr>
            <a:xfrm>
              <a:off x="755576" y="3336198"/>
              <a:ext cx="3092136" cy="293607"/>
            </a:xfrm>
            <a:prstGeom prst="rect">
              <a:avLst/>
            </a:prstGeom>
            <a:noFill/>
          </p:spPr>
          <p:txBody>
            <a:bodyPr wrap="square" rtlCol="0">
              <a:spAutoFit/>
            </a:bodyPr>
            <a:lstStyle/>
            <a:p>
              <a:pPr defTabSz="914286">
                <a:lnSpc>
                  <a:spcPct val="120000"/>
                </a:lnSpc>
              </a:pPr>
              <a:endParaRPr lang="en-US" altLang="ko-KR" sz="1200" dirty="0">
                <a:solidFill>
                  <a:prstClr val="black">
                    <a:lumMod val="75000"/>
                    <a:lumOff val="25000"/>
                  </a:prstClr>
                </a:solidFill>
                <a:cs typeface="Arial" pitchFamily="34" charset="0"/>
              </a:endParaRPr>
            </a:p>
          </p:txBody>
        </p:sp>
        <p:sp>
          <p:nvSpPr>
            <p:cNvPr id="17" name="TextBox 16">
              <a:extLst>
                <a:ext uri="{FF2B5EF4-FFF2-40B4-BE49-F238E27FC236}">
                  <a16:creationId xmlns:a16="http://schemas.microsoft.com/office/drawing/2014/main" id="{71E0863C-06E7-4CF7-B650-284851284913}"/>
                </a:ext>
              </a:extLst>
            </p:cNvPr>
            <p:cNvSpPr txBox="1"/>
            <p:nvPr/>
          </p:nvSpPr>
          <p:spPr>
            <a:xfrm>
              <a:off x="755576" y="2985717"/>
              <a:ext cx="3092136" cy="338554"/>
            </a:xfrm>
            <a:prstGeom prst="rect">
              <a:avLst/>
            </a:prstGeom>
            <a:noFill/>
          </p:spPr>
          <p:txBody>
            <a:bodyPr wrap="square" rtlCol="0">
              <a:spAutoFit/>
            </a:bodyPr>
            <a:lstStyle/>
            <a:p>
              <a:pPr defTabSz="914286"/>
              <a:endParaRPr lang="ko-KR" altLang="en-US" sz="1600" b="1" dirty="0">
                <a:solidFill>
                  <a:prstClr val="black">
                    <a:lumMod val="75000"/>
                    <a:lumOff val="25000"/>
                  </a:prstClr>
                </a:solidFill>
                <a:cs typeface="Arial" pitchFamily="34" charset="0"/>
              </a:endParaRPr>
            </a:p>
          </p:txBody>
        </p:sp>
      </p:grpSp>
      <p:sp>
        <p:nvSpPr>
          <p:cNvPr id="35" name="TextBox 34">
            <a:extLst>
              <a:ext uri="{FF2B5EF4-FFF2-40B4-BE49-F238E27FC236}">
                <a16:creationId xmlns:a16="http://schemas.microsoft.com/office/drawing/2014/main" id="{426BEA7B-DCBA-4FE3-9999-F8953769C0A5}"/>
              </a:ext>
            </a:extLst>
          </p:cNvPr>
          <p:cNvSpPr txBox="1"/>
          <p:nvPr/>
        </p:nvSpPr>
        <p:spPr>
          <a:xfrm>
            <a:off x="507762" y="416876"/>
            <a:ext cx="4050383" cy="584775"/>
          </a:xfrm>
          <a:prstGeom prst="rect">
            <a:avLst/>
          </a:prstGeom>
          <a:noFill/>
        </p:spPr>
        <p:txBody>
          <a:bodyPr wrap="square" rtlCol="0" anchor="ctr">
            <a:spAutoFit/>
          </a:bodyPr>
          <a:lstStyle/>
          <a:p>
            <a:pPr defTabSz="914286"/>
            <a:r>
              <a:rPr lang="en-US" altLang="ko-KR" sz="3200" dirty="0">
                <a:solidFill>
                  <a:srgbClr val="568AD3"/>
                </a:solidFill>
                <a:cs typeface="Arial" pitchFamily="34" charset="0"/>
              </a:rPr>
              <a:t>Question </a:t>
            </a:r>
            <a:r>
              <a:rPr lang="en-US" altLang="ko-KR" sz="3200" dirty="0" smtClean="0">
                <a:solidFill>
                  <a:srgbClr val="568AD3"/>
                </a:solidFill>
                <a:cs typeface="Arial" pitchFamily="34" charset="0"/>
              </a:rPr>
              <a:t>4 – results:</a:t>
            </a:r>
            <a:endParaRPr lang="ko-KR" altLang="en-US" sz="3200" dirty="0">
              <a:solidFill>
                <a:srgbClr val="568AD3"/>
              </a:solidFill>
              <a:cs typeface="Arial" pitchFamily="34" charset="0"/>
            </a:endParaRPr>
          </a:p>
        </p:txBody>
      </p:sp>
      <p:sp>
        <p:nvSpPr>
          <p:cNvPr id="3" name="Picture Placeholder 2">
            <a:extLst>
              <a:ext uri="{FF2B5EF4-FFF2-40B4-BE49-F238E27FC236}">
                <a16:creationId xmlns:a16="http://schemas.microsoft.com/office/drawing/2014/main" id="{1FE4D038-D071-4EFB-9343-231C4B415D31}"/>
              </a:ext>
            </a:extLst>
          </p:cNvPr>
          <p:cNvSpPr>
            <a:spLocks noGrp="1"/>
          </p:cNvSpPr>
          <p:nvPr>
            <p:ph type="pic" sz="quarter" idx="11"/>
          </p:nvPr>
        </p:nvSpPr>
        <p:spPr/>
      </p:sp>
      <p:pic>
        <p:nvPicPr>
          <p:cNvPr id="2" name="Picture 1"/>
          <p:cNvPicPr>
            <a:picLocks noChangeAspect="1"/>
          </p:cNvPicPr>
          <p:nvPr/>
        </p:nvPicPr>
        <p:blipFill>
          <a:blip r:embed="rId2"/>
          <a:stretch>
            <a:fillRect/>
          </a:stretch>
        </p:blipFill>
        <p:spPr>
          <a:xfrm>
            <a:off x="4385034" y="1001651"/>
            <a:ext cx="6103117" cy="3235440"/>
          </a:xfrm>
          <a:prstGeom prst="rect">
            <a:avLst/>
          </a:prstGeom>
        </p:spPr>
      </p:pic>
      <p:sp>
        <p:nvSpPr>
          <p:cNvPr id="10" name="TextBox 9">
            <a:extLst>
              <a:ext uri="{FF2B5EF4-FFF2-40B4-BE49-F238E27FC236}">
                <a16:creationId xmlns:a16="http://schemas.microsoft.com/office/drawing/2014/main" id="{057DF286-435A-4AF1-87BD-EDA4B375BD69}"/>
              </a:ext>
            </a:extLst>
          </p:cNvPr>
          <p:cNvSpPr txBox="1"/>
          <p:nvPr/>
        </p:nvSpPr>
        <p:spPr>
          <a:xfrm>
            <a:off x="507763" y="3336199"/>
            <a:ext cx="5260054" cy="2554545"/>
          </a:xfrm>
          <a:prstGeom prst="rect">
            <a:avLst/>
          </a:prstGeom>
          <a:solidFill>
            <a:schemeClr val="accent1">
              <a:lumMod val="40000"/>
              <a:lumOff val="60000"/>
            </a:schemeClr>
          </a:solidFill>
        </p:spPr>
        <p:txBody>
          <a:bodyPr wrap="square" rtlCol="0">
            <a:spAutoFit/>
          </a:bodyPr>
          <a:lstStyle/>
          <a:p>
            <a:pPr defTabSz="914286"/>
            <a:r>
              <a:rPr lang="en-US" altLang="ko-KR" sz="2000" dirty="0" smtClean="0">
                <a:solidFill>
                  <a:prstClr val="black"/>
                </a:solidFill>
                <a:cs typeface="Arial" pitchFamily="34" charset="0"/>
              </a:rPr>
              <a:t>Although the specialists show explicitly about the aggressive patterns in school environment which are among  the situations that lead to bullying, teachers don’t understand it - 68%  of the respondents say it is possible that some teachers attack their pupils, only </a:t>
            </a:r>
            <a:r>
              <a:rPr lang="en-US" altLang="ko-KR" sz="2000" dirty="0">
                <a:solidFill>
                  <a:prstClr val="black"/>
                </a:solidFill>
                <a:cs typeface="Arial" pitchFamily="34" charset="0"/>
              </a:rPr>
              <a:t>13% </a:t>
            </a:r>
            <a:r>
              <a:rPr lang="en-US" altLang="ko-KR" sz="2000" dirty="0" smtClean="0">
                <a:solidFill>
                  <a:prstClr val="black"/>
                </a:solidFill>
                <a:cs typeface="Arial" pitchFamily="34" charset="0"/>
              </a:rPr>
              <a:t>give an affirmative answer, while 10</a:t>
            </a:r>
            <a:r>
              <a:rPr lang="en-US" altLang="ko-KR" sz="2000" dirty="0">
                <a:solidFill>
                  <a:prstClr val="black"/>
                </a:solidFill>
                <a:cs typeface="Arial" pitchFamily="34" charset="0"/>
              </a:rPr>
              <a:t>% </a:t>
            </a:r>
            <a:r>
              <a:rPr lang="en-US" altLang="ko-KR" sz="2000" dirty="0" smtClean="0">
                <a:solidFill>
                  <a:prstClr val="black"/>
                </a:solidFill>
                <a:cs typeface="Arial" pitchFamily="34" charset="0"/>
              </a:rPr>
              <a:t>totally </a:t>
            </a:r>
            <a:r>
              <a:rPr lang="en-US" altLang="ko-KR" sz="2000" dirty="0">
                <a:solidFill>
                  <a:prstClr val="black"/>
                </a:solidFill>
                <a:cs typeface="Arial" pitchFamily="34" charset="0"/>
              </a:rPr>
              <a:t>r</a:t>
            </a:r>
            <a:r>
              <a:rPr lang="en-US" altLang="ko-KR" sz="2000" dirty="0" smtClean="0">
                <a:solidFill>
                  <a:prstClr val="black"/>
                </a:solidFill>
                <a:cs typeface="Arial" pitchFamily="34" charset="0"/>
              </a:rPr>
              <a:t>ule out this possibility. </a:t>
            </a:r>
            <a:endParaRPr lang="en-US" altLang="ko-KR" sz="2000" dirty="0">
              <a:solidFill>
                <a:prstClr val="black"/>
              </a:solidFill>
              <a:cs typeface="Arial" pitchFamily="34" charset="0"/>
            </a:endParaRPr>
          </a:p>
        </p:txBody>
      </p:sp>
    </p:spTree>
    <p:extLst>
      <p:ext uri="{BB962C8B-B14F-4D97-AF65-F5344CB8AC3E}">
        <p14:creationId xmlns:p14="http://schemas.microsoft.com/office/powerpoint/2010/main" val="1834832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3273" y="858982"/>
            <a:ext cx="7550727" cy="4401205"/>
          </a:xfrm>
          <a:prstGeom prst="rect">
            <a:avLst/>
          </a:prstGeom>
          <a:solidFill>
            <a:schemeClr val="accent1">
              <a:lumMod val="40000"/>
              <a:lumOff val="60000"/>
            </a:schemeClr>
          </a:solidFill>
        </p:spPr>
        <p:txBody>
          <a:bodyPr wrap="square">
            <a:spAutoFit/>
          </a:bodyPr>
          <a:lstStyle/>
          <a:p>
            <a:r>
              <a:rPr lang="en-GB" sz="2800" dirty="0" smtClean="0"/>
              <a:t>It is obvious that this aspect deserves more attention: it is almost impossible for teachers to fight this phenomenon if they themselves don’t understand their own attitude towards pupils. It is necessary for teachers to stop comparing pupils, using ironic or condescending voice/words, using scornful attitude, using fear as a way of intimidation and control. These behaviours are taken by possible bullies. </a:t>
            </a:r>
            <a:endParaRPr lang="en-GB" sz="2800" dirty="0"/>
          </a:p>
        </p:txBody>
      </p:sp>
    </p:spTree>
    <p:extLst>
      <p:ext uri="{BB962C8B-B14F-4D97-AF65-F5344CB8AC3E}">
        <p14:creationId xmlns:p14="http://schemas.microsoft.com/office/powerpoint/2010/main" val="1096034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0519"/>
          <a:stretch/>
        </p:blipFill>
        <p:spPr>
          <a:xfrm>
            <a:off x="4307576" y="818658"/>
            <a:ext cx="7994469" cy="4123156"/>
          </a:xfrm>
          <a:prstGeom prst="rect">
            <a:avLst/>
          </a:prstGeom>
        </p:spPr>
      </p:pic>
      <p:sp>
        <p:nvSpPr>
          <p:cNvPr id="6" name="TextBox 5">
            <a:extLst>
              <a:ext uri="{FF2B5EF4-FFF2-40B4-BE49-F238E27FC236}">
                <a16:creationId xmlns:a16="http://schemas.microsoft.com/office/drawing/2014/main" id="{426BEA7B-DCBA-4FE3-9999-F8953769C0A5}"/>
              </a:ext>
            </a:extLst>
          </p:cNvPr>
          <p:cNvSpPr txBox="1"/>
          <p:nvPr/>
        </p:nvSpPr>
        <p:spPr>
          <a:xfrm>
            <a:off x="507762" y="416876"/>
            <a:ext cx="3897983" cy="584775"/>
          </a:xfrm>
          <a:prstGeom prst="rect">
            <a:avLst/>
          </a:prstGeom>
          <a:noFill/>
        </p:spPr>
        <p:txBody>
          <a:bodyPr wrap="square" rtlCol="0" anchor="ctr">
            <a:spAutoFit/>
          </a:bodyPr>
          <a:lstStyle/>
          <a:p>
            <a:pPr defTabSz="914286"/>
            <a:r>
              <a:rPr lang="en-US" altLang="ko-KR" sz="3200" dirty="0">
                <a:solidFill>
                  <a:srgbClr val="FF0000"/>
                </a:solidFill>
                <a:cs typeface="Arial" pitchFamily="34" charset="0"/>
              </a:rPr>
              <a:t>Question </a:t>
            </a:r>
            <a:r>
              <a:rPr lang="en-US" altLang="ko-KR" sz="3200" dirty="0" smtClean="0">
                <a:solidFill>
                  <a:srgbClr val="FF0000"/>
                </a:solidFill>
                <a:cs typeface="Arial" pitchFamily="34" charset="0"/>
              </a:rPr>
              <a:t>5 – results:</a:t>
            </a:r>
            <a:endParaRPr lang="ko-KR" altLang="en-US" sz="3200" dirty="0">
              <a:solidFill>
                <a:srgbClr val="FF0000"/>
              </a:solidFill>
              <a:cs typeface="Arial" pitchFamily="34" charset="0"/>
            </a:endParaRPr>
          </a:p>
        </p:txBody>
      </p:sp>
      <p:sp>
        <p:nvSpPr>
          <p:cNvPr id="3" name="Rectangle 2"/>
          <p:cNvSpPr/>
          <p:nvPr/>
        </p:nvSpPr>
        <p:spPr>
          <a:xfrm>
            <a:off x="161399" y="3233654"/>
            <a:ext cx="6414654" cy="3416320"/>
          </a:xfrm>
          <a:prstGeom prst="rect">
            <a:avLst/>
          </a:prstGeom>
          <a:solidFill>
            <a:schemeClr val="accent1">
              <a:lumMod val="60000"/>
              <a:lumOff val="40000"/>
            </a:schemeClr>
          </a:solidFill>
        </p:spPr>
        <p:txBody>
          <a:bodyPr wrap="square">
            <a:spAutoFit/>
          </a:bodyPr>
          <a:lstStyle/>
          <a:p>
            <a:r>
              <a:rPr lang="en-GB" sz="2400" dirty="0" smtClean="0"/>
              <a:t>More than half of the respondents (</a:t>
            </a:r>
            <a:r>
              <a:rPr lang="en-GB" sz="2400" dirty="0"/>
              <a:t>52%) </a:t>
            </a:r>
            <a:r>
              <a:rPr lang="en-GB" sz="2400" dirty="0" smtClean="0"/>
              <a:t>state that they never feel bullied by pupils, </a:t>
            </a:r>
            <a:r>
              <a:rPr lang="en-GB" sz="2400" dirty="0"/>
              <a:t>35% - </a:t>
            </a:r>
            <a:r>
              <a:rPr lang="en-GB" sz="2400" dirty="0" smtClean="0"/>
              <a:t>very seldom, </a:t>
            </a:r>
            <a:r>
              <a:rPr lang="en-GB" sz="2400" dirty="0"/>
              <a:t>13% - </a:t>
            </a:r>
            <a:r>
              <a:rPr lang="en-GB" sz="2400" dirty="0" smtClean="0"/>
              <a:t>sometimes.</a:t>
            </a:r>
            <a:endParaRPr lang="en-GB" sz="2400" dirty="0"/>
          </a:p>
          <a:p>
            <a:endParaRPr lang="en-GB" sz="2400" dirty="0"/>
          </a:p>
          <a:p>
            <a:r>
              <a:rPr lang="en-GB" sz="2400" dirty="0" smtClean="0"/>
              <a:t>Considering the fact that pupils in gymnasium (especially pupils grades 7 and 8) can be very uncooperative, even hostile, the first percentage refer probably to the teachers in primary classes. </a:t>
            </a:r>
            <a:endParaRPr lang="en-GB" sz="2400" dirty="0"/>
          </a:p>
        </p:txBody>
      </p:sp>
    </p:spTree>
    <p:extLst>
      <p:ext uri="{BB962C8B-B14F-4D97-AF65-F5344CB8AC3E}">
        <p14:creationId xmlns:p14="http://schemas.microsoft.com/office/powerpoint/2010/main" val="310553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41C533-4935-4F3B-B281-37B6AAA2638B}"/>
              </a:ext>
            </a:extLst>
          </p:cNvPr>
          <p:cNvSpPr txBox="1"/>
          <p:nvPr/>
        </p:nvSpPr>
        <p:spPr>
          <a:xfrm>
            <a:off x="5903910" y="1433748"/>
            <a:ext cx="5927872" cy="5262979"/>
          </a:xfrm>
          <a:prstGeom prst="rect">
            <a:avLst/>
          </a:prstGeom>
          <a:solidFill>
            <a:schemeClr val="accent1">
              <a:lumMod val="60000"/>
              <a:lumOff val="40000"/>
            </a:schemeClr>
          </a:solidFill>
        </p:spPr>
        <p:txBody>
          <a:bodyPr wrap="square" rtlCol="0">
            <a:spAutoFit/>
          </a:bodyPr>
          <a:lstStyle/>
          <a:p>
            <a:pPr defTabSz="914286"/>
            <a:r>
              <a:rPr lang="en-US" altLang="ko-KR" sz="2800" dirty="0" smtClean="0">
                <a:solidFill>
                  <a:prstClr val="black">
                    <a:lumMod val="75000"/>
                    <a:lumOff val="25000"/>
                  </a:prstClr>
                </a:solidFill>
                <a:cs typeface="Arial" pitchFamily="34" charset="0"/>
              </a:rPr>
              <a:t>Respondents have identified as causes of bullying: </a:t>
            </a:r>
          </a:p>
          <a:p>
            <a:pPr marL="342900" indent="-342900" defTabSz="914286">
              <a:buFont typeface="Wingdings" panose="05000000000000000000" pitchFamily="2" charset="2"/>
              <a:buChar char="ü"/>
            </a:pPr>
            <a:r>
              <a:rPr lang="en-US" altLang="ko-KR" sz="2800" dirty="0" smtClean="0">
                <a:solidFill>
                  <a:prstClr val="black">
                    <a:lumMod val="75000"/>
                    <a:lumOff val="25000"/>
                  </a:prstClr>
                </a:solidFill>
                <a:cs typeface="Arial" pitchFamily="34" charset="0"/>
              </a:rPr>
              <a:t>Exposure to aggressive behavior (especially in family)</a:t>
            </a:r>
          </a:p>
          <a:p>
            <a:pPr marL="342900" indent="-342900" defTabSz="914286">
              <a:buFont typeface="Wingdings" panose="05000000000000000000" pitchFamily="2" charset="2"/>
              <a:buChar char="ü"/>
            </a:pPr>
            <a:r>
              <a:rPr lang="en-US" altLang="ko-KR" sz="2800" dirty="0" smtClean="0">
                <a:solidFill>
                  <a:prstClr val="black">
                    <a:lumMod val="75000"/>
                    <a:lumOff val="25000"/>
                  </a:prstClr>
                </a:solidFill>
                <a:cs typeface="Arial" pitchFamily="34" charset="0"/>
              </a:rPr>
              <a:t>Reduced empathy</a:t>
            </a:r>
          </a:p>
          <a:p>
            <a:pPr marL="342900" indent="-342900" defTabSz="914286">
              <a:buFont typeface="Wingdings" panose="05000000000000000000" pitchFamily="2" charset="2"/>
              <a:buChar char="ü"/>
            </a:pPr>
            <a:r>
              <a:rPr lang="en-US" altLang="ko-KR" sz="2800" dirty="0" smtClean="0">
                <a:solidFill>
                  <a:prstClr val="black">
                    <a:lumMod val="75000"/>
                    <a:lumOff val="25000"/>
                  </a:prstClr>
                </a:solidFill>
                <a:cs typeface="Arial" pitchFamily="34" charset="0"/>
              </a:rPr>
              <a:t>Lack of education (especially emotional education)</a:t>
            </a:r>
          </a:p>
          <a:p>
            <a:pPr marL="342900" indent="-342900" defTabSz="914286">
              <a:buFont typeface="Wingdings" panose="05000000000000000000" pitchFamily="2" charset="2"/>
              <a:buChar char="ü"/>
            </a:pPr>
            <a:r>
              <a:rPr lang="en-US" altLang="ko-KR" sz="2800" dirty="0" smtClean="0">
                <a:solidFill>
                  <a:prstClr val="black">
                    <a:lumMod val="75000"/>
                    <a:lumOff val="25000"/>
                  </a:prstClr>
                </a:solidFill>
                <a:cs typeface="Arial" pitchFamily="34" charset="0"/>
              </a:rPr>
              <a:t>Frustrations (e.g. parents’ neglect)</a:t>
            </a:r>
          </a:p>
          <a:p>
            <a:pPr marL="342900" indent="-342900" defTabSz="914286">
              <a:buFont typeface="Wingdings" panose="05000000000000000000" pitchFamily="2" charset="2"/>
              <a:buChar char="ü"/>
            </a:pPr>
            <a:r>
              <a:rPr lang="en-US" altLang="ko-KR" sz="2800" dirty="0" smtClean="0">
                <a:solidFill>
                  <a:prstClr val="black">
                    <a:lumMod val="75000"/>
                    <a:lumOff val="25000"/>
                  </a:prstClr>
                </a:solidFill>
                <a:cs typeface="Arial" pitchFamily="34" charset="0"/>
              </a:rPr>
              <a:t>Lack of affectivity in family</a:t>
            </a:r>
          </a:p>
          <a:p>
            <a:pPr marL="342900" indent="-342900" defTabSz="914286">
              <a:buFont typeface="Wingdings" panose="05000000000000000000" pitchFamily="2" charset="2"/>
              <a:buChar char="ü"/>
            </a:pPr>
            <a:r>
              <a:rPr lang="en-US" altLang="ko-KR" sz="2800" dirty="0" smtClean="0">
                <a:solidFill>
                  <a:prstClr val="black">
                    <a:lumMod val="75000"/>
                    <a:lumOff val="25000"/>
                  </a:prstClr>
                </a:solidFill>
                <a:cs typeface="Arial" pitchFamily="34" charset="0"/>
              </a:rPr>
              <a:t>Absence of educational programs</a:t>
            </a:r>
          </a:p>
          <a:p>
            <a:pPr marL="342900" indent="-342900" defTabSz="914286">
              <a:buFont typeface="Wingdings" panose="05000000000000000000" pitchFamily="2" charset="2"/>
              <a:buChar char="ü"/>
            </a:pPr>
            <a:r>
              <a:rPr lang="en-US" altLang="ko-KR" sz="2800" dirty="0" smtClean="0">
                <a:solidFill>
                  <a:prstClr val="black">
                    <a:lumMod val="75000"/>
                    <a:lumOff val="25000"/>
                  </a:prstClr>
                </a:solidFill>
                <a:cs typeface="Arial" pitchFamily="34" charset="0"/>
              </a:rPr>
              <a:t> aggressiveness in society in general</a:t>
            </a:r>
            <a:endParaRPr lang="ko-KR" altLang="en-US" sz="2800" dirty="0">
              <a:solidFill>
                <a:prstClr val="black">
                  <a:lumMod val="75000"/>
                  <a:lumOff val="25000"/>
                </a:prstClr>
              </a:solidFill>
              <a:cs typeface="Arial" pitchFamily="34" charset="0"/>
            </a:endParaRPr>
          </a:p>
        </p:txBody>
      </p:sp>
      <p:sp>
        <p:nvSpPr>
          <p:cNvPr id="10" name="Text Placeholder 3">
            <a:extLst>
              <a:ext uri="{FF2B5EF4-FFF2-40B4-BE49-F238E27FC236}">
                <a16:creationId xmlns:a16="http://schemas.microsoft.com/office/drawing/2014/main" id="{BC33A555-7233-4D04-B64A-D3321A8D289C}"/>
              </a:ext>
            </a:extLst>
          </p:cNvPr>
          <p:cNvSpPr txBox="1">
            <a:spLocks/>
          </p:cNvSpPr>
          <p:nvPr/>
        </p:nvSpPr>
        <p:spPr>
          <a:xfrm>
            <a:off x="192869" y="209131"/>
            <a:ext cx="11638913" cy="1224617"/>
          </a:xfrm>
          <a:prstGeom prst="rect">
            <a:avLst/>
          </a:prstGeom>
        </p:spPr>
        <p:txBody>
          <a:bodyPr anchor="ctr"/>
          <a:lstStyle>
            <a:lvl1pPr marL="0" indent="0" algn="l" defTabSz="914400" rtl="0" eaLnBrk="1" latinLnBrk="1" hangingPunct="1">
              <a:spcBef>
                <a:spcPct val="20000"/>
              </a:spcBef>
              <a:buFont typeface="Arial" pitchFamily="34" charset="0"/>
              <a:buNone/>
              <a:defRPr sz="28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200" dirty="0" smtClean="0">
                <a:solidFill>
                  <a:srgbClr val="79D155">
                    <a:lumMod val="75000"/>
                  </a:srgbClr>
                </a:solidFill>
                <a:cs typeface="Arial" pitchFamily="34" charset="0"/>
              </a:rPr>
              <a:t>Question 6: </a:t>
            </a:r>
            <a:r>
              <a:rPr lang="en-GB" altLang="ko-KR" sz="3200" dirty="0" smtClean="0">
                <a:solidFill>
                  <a:srgbClr val="79D155">
                    <a:lumMod val="75000"/>
                  </a:srgbClr>
                </a:solidFill>
                <a:cs typeface="Arial" pitchFamily="34" charset="0"/>
              </a:rPr>
              <a:t>Write </a:t>
            </a:r>
            <a:r>
              <a:rPr lang="en-GB" altLang="ko-KR" sz="3200" dirty="0">
                <a:solidFill>
                  <a:srgbClr val="79D155">
                    <a:lumMod val="75000"/>
                  </a:srgbClr>
                </a:solidFill>
                <a:cs typeface="Arial" pitchFamily="34" charset="0"/>
              </a:rPr>
              <a:t>down three aspects that, in your opinion, would be the cause of bullying.</a:t>
            </a:r>
            <a:r>
              <a:rPr lang="en-US" altLang="ko-KR" sz="3200" dirty="0" smtClean="0">
                <a:solidFill>
                  <a:srgbClr val="79D155">
                    <a:lumMod val="75000"/>
                  </a:srgbClr>
                </a:solidFill>
                <a:cs typeface="Arial" pitchFamily="34" charset="0"/>
              </a:rPr>
              <a:t> </a:t>
            </a:r>
            <a:endParaRPr lang="ko-KR" altLang="en-US" sz="3200" dirty="0">
              <a:solidFill>
                <a:srgbClr val="79D155">
                  <a:lumMod val="75000"/>
                </a:srgbClr>
              </a:solidFill>
              <a:cs typeface="Arial" pitchFamily="34" charset="0"/>
            </a:endParaRPr>
          </a:p>
        </p:txBody>
      </p:sp>
    </p:spTree>
    <p:extLst>
      <p:ext uri="{BB962C8B-B14F-4D97-AF65-F5344CB8AC3E}">
        <p14:creationId xmlns:p14="http://schemas.microsoft.com/office/powerpoint/2010/main" val="587321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339509"/>
            <a:ext cx="11573197" cy="724247"/>
          </a:xfrm>
        </p:spPr>
        <p:txBody>
          <a:bodyPr>
            <a:normAutofit fontScale="47500" lnSpcReduction="20000"/>
          </a:bodyPr>
          <a:lstStyle/>
          <a:p>
            <a:r>
              <a:rPr lang="en-US" dirty="0" smtClean="0"/>
              <a:t>Question 7 - </a:t>
            </a:r>
            <a:r>
              <a:rPr lang="en-GB" dirty="0"/>
              <a:t>Please state your opinion on how you might intervene if you saw a bullying situation involving your students.</a:t>
            </a:r>
            <a:endParaRPr lang="en-US" dirty="0"/>
          </a:p>
        </p:txBody>
      </p:sp>
      <p:grpSp>
        <p:nvGrpSpPr>
          <p:cNvPr id="5" name="그룹 3">
            <a:extLst>
              <a:ext uri="{FF2B5EF4-FFF2-40B4-BE49-F238E27FC236}">
                <a16:creationId xmlns:a16="http://schemas.microsoft.com/office/drawing/2014/main" id="{025141AF-3DB3-45D2-8A6B-DA124A9C1758}"/>
              </a:ext>
            </a:extLst>
          </p:cNvPr>
          <p:cNvGrpSpPr/>
          <p:nvPr/>
        </p:nvGrpSpPr>
        <p:grpSpPr>
          <a:xfrm>
            <a:off x="5830122" y="1770098"/>
            <a:ext cx="6361878" cy="4259140"/>
            <a:chOff x="6085639" y="1717346"/>
            <a:chExt cx="6805003" cy="4555804"/>
          </a:xfrm>
        </p:grpSpPr>
        <p:sp>
          <p:nvSpPr>
            <p:cNvPr id="6" name="Rectangle 5">
              <a:extLst>
                <a:ext uri="{FF2B5EF4-FFF2-40B4-BE49-F238E27FC236}">
                  <a16:creationId xmlns:a16="http://schemas.microsoft.com/office/drawing/2014/main" id="{F83C3D45-5724-4DC1-940D-711C8F57618E}"/>
                </a:ext>
              </a:extLst>
            </p:cNvPr>
            <p:cNvSpPr/>
            <p:nvPr/>
          </p:nvSpPr>
          <p:spPr>
            <a:xfrm>
              <a:off x="7282475" y="2005970"/>
              <a:ext cx="5608167" cy="821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7" name="Rectangle 6">
              <a:extLst>
                <a:ext uri="{FF2B5EF4-FFF2-40B4-BE49-F238E27FC236}">
                  <a16:creationId xmlns:a16="http://schemas.microsoft.com/office/drawing/2014/main" id="{0F64EB99-5C94-412E-B0B5-64BA4E8417C8}"/>
                </a:ext>
              </a:extLst>
            </p:cNvPr>
            <p:cNvSpPr/>
            <p:nvPr/>
          </p:nvSpPr>
          <p:spPr>
            <a:xfrm>
              <a:off x="7008098" y="3176121"/>
              <a:ext cx="5882544" cy="821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8" name="Rectangle 7">
              <a:extLst>
                <a:ext uri="{FF2B5EF4-FFF2-40B4-BE49-F238E27FC236}">
                  <a16:creationId xmlns:a16="http://schemas.microsoft.com/office/drawing/2014/main" id="{342F7DD1-0498-4141-B65B-FACA7F98FF6A}"/>
                </a:ext>
              </a:extLst>
            </p:cNvPr>
            <p:cNvSpPr/>
            <p:nvPr/>
          </p:nvSpPr>
          <p:spPr>
            <a:xfrm>
              <a:off x="6752271" y="4303118"/>
              <a:ext cx="6138371" cy="8214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dirty="0">
                <a:solidFill>
                  <a:prstClr val="white"/>
                </a:solidFill>
              </a:endParaRPr>
            </a:p>
          </p:txBody>
        </p:sp>
        <p:sp>
          <p:nvSpPr>
            <p:cNvPr id="9" name="Rectangle 8">
              <a:extLst>
                <a:ext uri="{FF2B5EF4-FFF2-40B4-BE49-F238E27FC236}">
                  <a16:creationId xmlns:a16="http://schemas.microsoft.com/office/drawing/2014/main" id="{0BEEC6DD-6373-45A7-B23F-3AB8A9F9E22E}"/>
                </a:ext>
              </a:extLst>
            </p:cNvPr>
            <p:cNvSpPr/>
            <p:nvPr/>
          </p:nvSpPr>
          <p:spPr>
            <a:xfrm>
              <a:off x="6455650" y="5451692"/>
              <a:ext cx="6434992" cy="821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0" name="Parallelogram 9">
              <a:extLst>
                <a:ext uri="{FF2B5EF4-FFF2-40B4-BE49-F238E27FC236}">
                  <a16:creationId xmlns:a16="http://schemas.microsoft.com/office/drawing/2014/main" id="{F1858660-0BF1-47D9-BAEC-BBD2954DF2B5}"/>
                </a:ext>
              </a:extLst>
            </p:cNvPr>
            <p:cNvSpPr/>
            <p:nvPr/>
          </p:nvSpPr>
          <p:spPr>
            <a:xfrm rot="8690186">
              <a:off x="6085639" y="5163376"/>
              <a:ext cx="1822862" cy="676036"/>
            </a:xfrm>
            <a:prstGeom prst="parallelogram">
              <a:avLst>
                <a:gd name="adj" fmla="val 67445"/>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a:solidFill>
                  <a:prstClr val="white"/>
                </a:solidFill>
              </a:endParaRPr>
            </a:p>
          </p:txBody>
        </p:sp>
        <p:sp>
          <p:nvSpPr>
            <p:cNvPr id="11" name="Parallelogram 10">
              <a:extLst>
                <a:ext uri="{FF2B5EF4-FFF2-40B4-BE49-F238E27FC236}">
                  <a16:creationId xmlns:a16="http://schemas.microsoft.com/office/drawing/2014/main" id="{22EC10B9-2E00-4977-BD48-BF5833345F2A}"/>
                </a:ext>
              </a:extLst>
            </p:cNvPr>
            <p:cNvSpPr/>
            <p:nvPr/>
          </p:nvSpPr>
          <p:spPr>
            <a:xfrm rot="8690186">
              <a:off x="6381304" y="4014700"/>
              <a:ext cx="1822862" cy="676036"/>
            </a:xfrm>
            <a:prstGeom prst="parallelogram">
              <a:avLst>
                <a:gd name="adj" fmla="val 67445"/>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a:solidFill>
                  <a:prstClr val="white"/>
                </a:solidFill>
              </a:endParaRPr>
            </a:p>
          </p:txBody>
        </p:sp>
        <p:sp>
          <p:nvSpPr>
            <p:cNvPr id="12" name="Parallelogram 11">
              <a:extLst>
                <a:ext uri="{FF2B5EF4-FFF2-40B4-BE49-F238E27FC236}">
                  <a16:creationId xmlns:a16="http://schemas.microsoft.com/office/drawing/2014/main" id="{B0BFF40E-F6E3-4DE3-9D6B-C7CE9BDECB1B}"/>
                </a:ext>
              </a:extLst>
            </p:cNvPr>
            <p:cNvSpPr/>
            <p:nvPr/>
          </p:nvSpPr>
          <p:spPr>
            <a:xfrm rot="8690186">
              <a:off x="6658031" y="2866023"/>
              <a:ext cx="1822862" cy="676036"/>
            </a:xfrm>
            <a:prstGeom prst="parallelogram">
              <a:avLst>
                <a:gd name="adj" fmla="val 67445"/>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dirty="0">
                <a:solidFill>
                  <a:prstClr val="white"/>
                </a:solidFill>
              </a:endParaRPr>
            </a:p>
          </p:txBody>
        </p:sp>
        <p:sp>
          <p:nvSpPr>
            <p:cNvPr id="13" name="Parallelogram 12">
              <a:extLst>
                <a:ext uri="{FF2B5EF4-FFF2-40B4-BE49-F238E27FC236}">
                  <a16:creationId xmlns:a16="http://schemas.microsoft.com/office/drawing/2014/main" id="{C6ED77C1-4182-46B3-ACC8-4A673E592015}"/>
                </a:ext>
              </a:extLst>
            </p:cNvPr>
            <p:cNvSpPr/>
            <p:nvPr/>
          </p:nvSpPr>
          <p:spPr>
            <a:xfrm rot="8690186">
              <a:off x="6934758" y="1717346"/>
              <a:ext cx="1822862" cy="676036"/>
            </a:xfrm>
            <a:prstGeom prst="parallelogram">
              <a:avLst>
                <a:gd name="adj" fmla="val 67445"/>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a:solidFill>
                  <a:prstClr val="white"/>
                </a:solidFill>
              </a:endParaRPr>
            </a:p>
          </p:txBody>
        </p:sp>
      </p:grpSp>
      <p:sp>
        <p:nvSpPr>
          <p:cNvPr id="14" name="Rectangle 13">
            <a:extLst>
              <a:ext uri="{FF2B5EF4-FFF2-40B4-BE49-F238E27FC236}">
                <a16:creationId xmlns:a16="http://schemas.microsoft.com/office/drawing/2014/main" id="{ACD6E2BA-523A-4A4E-8C4E-E5C0BCA8299F}"/>
              </a:ext>
            </a:extLst>
          </p:cNvPr>
          <p:cNvSpPr/>
          <p:nvPr/>
        </p:nvSpPr>
        <p:spPr>
          <a:xfrm>
            <a:off x="937604" y="1886278"/>
            <a:ext cx="752762" cy="75276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15" name="Rectangle 14">
            <a:extLst>
              <a:ext uri="{FF2B5EF4-FFF2-40B4-BE49-F238E27FC236}">
                <a16:creationId xmlns:a16="http://schemas.microsoft.com/office/drawing/2014/main" id="{00B30528-D6EC-4778-A903-E5F97EC4F7CF}"/>
              </a:ext>
            </a:extLst>
          </p:cNvPr>
          <p:cNvSpPr/>
          <p:nvPr/>
        </p:nvSpPr>
        <p:spPr>
          <a:xfrm>
            <a:off x="937604" y="3005030"/>
            <a:ext cx="752762" cy="752762"/>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16" name="Rectangle 15">
            <a:extLst>
              <a:ext uri="{FF2B5EF4-FFF2-40B4-BE49-F238E27FC236}">
                <a16:creationId xmlns:a16="http://schemas.microsoft.com/office/drawing/2014/main" id="{F472D612-5A3F-46F7-915D-F238C2CF3136}"/>
              </a:ext>
            </a:extLst>
          </p:cNvPr>
          <p:cNvSpPr/>
          <p:nvPr/>
        </p:nvSpPr>
        <p:spPr>
          <a:xfrm>
            <a:off x="937604" y="4123782"/>
            <a:ext cx="752762" cy="752762"/>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dirty="0">
              <a:solidFill>
                <a:prstClr val="white"/>
              </a:solidFill>
            </a:endParaRPr>
          </a:p>
        </p:txBody>
      </p:sp>
      <p:sp>
        <p:nvSpPr>
          <p:cNvPr id="17" name="Rectangle 16">
            <a:extLst>
              <a:ext uri="{FF2B5EF4-FFF2-40B4-BE49-F238E27FC236}">
                <a16:creationId xmlns:a16="http://schemas.microsoft.com/office/drawing/2014/main" id="{B0A9A1A4-5DE9-48A5-9C87-282F84D013F1}"/>
              </a:ext>
            </a:extLst>
          </p:cNvPr>
          <p:cNvSpPr/>
          <p:nvPr/>
        </p:nvSpPr>
        <p:spPr>
          <a:xfrm>
            <a:off x="937604" y="5242534"/>
            <a:ext cx="752762" cy="752762"/>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20" name="TextBox 19">
            <a:extLst>
              <a:ext uri="{FF2B5EF4-FFF2-40B4-BE49-F238E27FC236}">
                <a16:creationId xmlns:a16="http://schemas.microsoft.com/office/drawing/2014/main" id="{4AF24515-5465-44E2-86C0-1C0F3A08CFC2}"/>
              </a:ext>
            </a:extLst>
          </p:cNvPr>
          <p:cNvSpPr txBox="1"/>
          <p:nvPr/>
        </p:nvSpPr>
        <p:spPr>
          <a:xfrm>
            <a:off x="1836653" y="1996163"/>
            <a:ext cx="4742510" cy="830997"/>
          </a:xfrm>
          <a:prstGeom prst="rect">
            <a:avLst/>
          </a:prstGeom>
          <a:noFill/>
        </p:spPr>
        <p:txBody>
          <a:bodyPr wrap="square" rtlCol="0">
            <a:spAutoFit/>
          </a:bodyPr>
          <a:lstStyle/>
          <a:p>
            <a:pPr defTabSz="914286"/>
            <a:r>
              <a:rPr lang="en-US" altLang="ko-KR" sz="1600" b="1" dirty="0">
                <a:solidFill>
                  <a:prstClr val="black">
                    <a:lumMod val="75000"/>
                    <a:lumOff val="25000"/>
                  </a:prstClr>
                </a:solidFill>
                <a:cs typeface="Arial" pitchFamily="34" charset="0"/>
              </a:rPr>
              <a:t>m</a:t>
            </a:r>
            <a:r>
              <a:rPr lang="en-US" altLang="ko-KR" sz="1600" b="1" dirty="0" smtClean="0">
                <a:solidFill>
                  <a:prstClr val="black">
                    <a:lumMod val="75000"/>
                    <a:lumOff val="25000"/>
                  </a:prstClr>
                </a:solidFill>
                <a:cs typeface="Arial" pitchFamily="34" charset="0"/>
              </a:rPr>
              <a:t>aking pupils aware of the bullying forms through role play </a:t>
            </a:r>
            <a:r>
              <a:rPr lang="en-GB" altLang="ko-KR" sz="1600" b="1" dirty="0">
                <a:solidFill>
                  <a:prstClr val="black">
                    <a:lumMod val="75000"/>
                    <a:lumOff val="25000"/>
                  </a:prstClr>
                </a:solidFill>
                <a:cs typeface="Arial" pitchFamily="34" charset="0"/>
              </a:rPr>
              <a:t>frontal discussions in counselling classes or in other </a:t>
            </a:r>
            <a:r>
              <a:rPr lang="en-GB" altLang="ko-KR" sz="1600" b="1" dirty="0" smtClean="0">
                <a:solidFill>
                  <a:prstClr val="black">
                    <a:lumMod val="75000"/>
                    <a:lumOff val="25000"/>
                  </a:prstClr>
                </a:solidFill>
                <a:cs typeface="Arial" pitchFamily="34" charset="0"/>
              </a:rPr>
              <a:t>occasions</a:t>
            </a:r>
            <a:endParaRPr lang="en-GB" altLang="ko-KR" sz="1600" b="1" dirty="0">
              <a:solidFill>
                <a:prstClr val="black">
                  <a:lumMod val="75000"/>
                  <a:lumOff val="25000"/>
                </a:prstClr>
              </a:solidFill>
              <a:cs typeface="Arial" pitchFamily="34" charset="0"/>
            </a:endParaRPr>
          </a:p>
        </p:txBody>
      </p:sp>
      <p:sp>
        <p:nvSpPr>
          <p:cNvPr id="26" name="TextBox 25">
            <a:extLst>
              <a:ext uri="{FF2B5EF4-FFF2-40B4-BE49-F238E27FC236}">
                <a16:creationId xmlns:a16="http://schemas.microsoft.com/office/drawing/2014/main" id="{3E154B96-FF79-47C4-806C-442F54C65FA1}"/>
              </a:ext>
            </a:extLst>
          </p:cNvPr>
          <p:cNvSpPr txBox="1"/>
          <p:nvPr/>
        </p:nvSpPr>
        <p:spPr>
          <a:xfrm>
            <a:off x="1830075" y="3098826"/>
            <a:ext cx="4097096" cy="830997"/>
          </a:xfrm>
          <a:prstGeom prst="rect">
            <a:avLst/>
          </a:prstGeom>
          <a:noFill/>
        </p:spPr>
        <p:txBody>
          <a:bodyPr wrap="square" rtlCol="0">
            <a:spAutoFit/>
          </a:bodyPr>
          <a:lstStyle/>
          <a:p>
            <a:pPr defTabSz="914286"/>
            <a:r>
              <a:rPr lang="it-IT" altLang="ko-KR" sz="1600" b="1" dirty="0" smtClean="0">
                <a:solidFill>
                  <a:prstClr val="black">
                    <a:lumMod val="75000"/>
                    <a:lumOff val="25000"/>
                  </a:prstClr>
                </a:solidFill>
                <a:cs typeface="Arial" pitchFamily="34" charset="0"/>
              </a:rPr>
              <a:t>Meetings with psychologists or school counselors who can give examples of best practice</a:t>
            </a:r>
            <a:endParaRPr lang="ko-KR" altLang="en-US" sz="1600" b="1" dirty="0">
              <a:solidFill>
                <a:prstClr val="black">
                  <a:lumMod val="75000"/>
                  <a:lumOff val="25000"/>
                </a:prstClr>
              </a:solidFill>
              <a:cs typeface="Arial" pitchFamily="34" charset="0"/>
            </a:endParaRPr>
          </a:p>
        </p:txBody>
      </p:sp>
      <p:sp>
        <p:nvSpPr>
          <p:cNvPr id="29" name="TextBox 28">
            <a:extLst>
              <a:ext uri="{FF2B5EF4-FFF2-40B4-BE49-F238E27FC236}">
                <a16:creationId xmlns:a16="http://schemas.microsoft.com/office/drawing/2014/main" id="{2BFF822F-5432-43BE-B187-621CE7C7BF14}"/>
              </a:ext>
            </a:extLst>
          </p:cNvPr>
          <p:cNvSpPr txBox="1"/>
          <p:nvPr/>
        </p:nvSpPr>
        <p:spPr>
          <a:xfrm>
            <a:off x="1942772" y="5242534"/>
            <a:ext cx="4097096" cy="584775"/>
          </a:xfrm>
          <a:prstGeom prst="rect">
            <a:avLst/>
          </a:prstGeom>
          <a:noFill/>
        </p:spPr>
        <p:txBody>
          <a:bodyPr wrap="square" rtlCol="0">
            <a:spAutoFit/>
          </a:bodyPr>
          <a:lstStyle/>
          <a:p>
            <a:pPr defTabSz="914286"/>
            <a:r>
              <a:rPr lang="en-US" altLang="ko-KR" sz="1600" b="1" dirty="0" smtClean="0">
                <a:solidFill>
                  <a:prstClr val="black">
                    <a:lumMod val="75000"/>
                    <a:lumOff val="25000"/>
                  </a:prstClr>
                </a:solidFill>
                <a:cs typeface="Arial" pitchFamily="34" charset="0"/>
              </a:rPr>
              <a:t>Showing motivational films, increasing pupils’ empathy</a:t>
            </a:r>
            <a:endParaRPr lang="ko-KR" altLang="en-US" sz="1600" b="1" dirty="0">
              <a:solidFill>
                <a:prstClr val="black">
                  <a:lumMod val="75000"/>
                  <a:lumOff val="25000"/>
                </a:prstClr>
              </a:solidFill>
              <a:cs typeface="Arial" pitchFamily="34" charset="0"/>
            </a:endParaRPr>
          </a:p>
        </p:txBody>
      </p:sp>
      <p:sp>
        <p:nvSpPr>
          <p:cNvPr id="30" name="TextBox 29">
            <a:extLst>
              <a:ext uri="{FF2B5EF4-FFF2-40B4-BE49-F238E27FC236}">
                <a16:creationId xmlns:a16="http://schemas.microsoft.com/office/drawing/2014/main" id="{B1472809-0250-46E2-99CA-2B127EDA68B1}"/>
              </a:ext>
            </a:extLst>
          </p:cNvPr>
          <p:cNvSpPr txBox="1"/>
          <p:nvPr/>
        </p:nvSpPr>
        <p:spPr>
          <a:xfrm rot="19588409">
            <a:off x="6995462" y="1755009"/>
            <a:ext cx="960339" cy="584775"/>
          </a:xfrm>
          <a:prstGeom prst="rect">
            <a:avLst/>
          </a:prstGeom>
          <a:noFill/>
        </p:spPr>
        <p:txBody>
          <a:bodyPr wrap="square" rtlCol="0">
            <a:spAutoFit/>
          </a:bodyPr>
          <a:lstStyle/>
          <a:p>
            <a:pPr algn="ctr" defTabSz="914286"/>
            <a:r>
              <a:rPr lang="en-US" altLang="ko-KR" sz="3200" b="1" dirty="0">
                <a:ln w="12700">
                  <a:solidFill>
                    <a:prstClr val="white"/>
                  </a:solidFill>
                </a:ln>
                <a:solidFill>
                  <a:prstClr val="white"/>
                </a:solidFill>
                <a:cs typeface="Arial" pitchFamily="34" charset="0"/>
              </a:rPr>
              <a:t>01</a:t>
            </a:r>
            <a:endParaRPr lang="ko-KR" altLang="en-US" sz="3200" b="1" dirty="0">
              <a:ln w="12700">
                <a:solidFill>
                  <a:prstClr val="white"/>
                </a:solidFill>
              </a:ln>
              <a:solidFill>
                <a:prstClr val="white"/>
              </a:solidFill>
              <a:cs typeface="Arial" pitchFamily="34" charset="0"/>
            </a:endParaRPr>
          </a:p>
        </p:txBody>
      </p:sp>
      <p:sp>
        <p:nvSpPr>
          <p:cNvPr id="31" name="TextBox 30">
            <a:extLst>
              <a:ext uri="{FF2B5EF4-FFF2-40B4-BE49-F238E27FC236}">
                <a16:creationId xmlns:a16="http://schemas.microsoft.com/office/drawing/2014/main" id="{8273488D-C095-473A-911B-F379363A0082}"/>
              </a:ext>
            </a:extLst>
          </p:cNvPr>
          <p:cNvSpPr txBox="1"/>
          <p:nvPr/>
        </p:nvSpPr>
        <p:spPr>
          <a:xfrm rot="19588409">
            <a:off x="6719263" y="2847803"/>
            <a:ext cx="960339" cy="584775"/>
          </a:xfrm>
          <a:prstGeom prst="rect">
            <a:avLst/>
          </a:prstGeom>
          <a:noFill/>
        </p:spPr>
        <p:txBody>
          <a:bodyPr wrap="square" rtlCol="0">
            <a:spAutoFit/>
          </a:bodyPr>
          <a:lstStyle/>
          <a:p>
            <a:pPr algn="ctr" defTabSz="914286"/>
            <a:r>
              <a:rPr lang="en-US" altLang="ko-KR" sz="3200" b="1" dirty="0">
                <a:ln w="12700">
                  <a:solidFill>
                    <a:prstClr val="white"/>
                  </a:solidFill>
                </a:ln>
                <a:solidFill>
                  <a:prstClr val="white"/>
                </a:solidFill>
                <a:cs typeface="Arial" pitchFamily="34" charset="0"/>
              </a:rPr>
              <a:t>02</a:t>
            </a:r>
            <a:endParaRPr lang="ko-KR" altLang="en-US" sz="3200" b="1" dirty="0">
              <a:ln w="12700">
                <a:solidFill>
                  <a:prstClr val="white"/>
                </a:solidFill>
              </a:ln>
              <a:solidFill>
                <a:prstClr val="white"/>
              </a:solidFill>
              <a:cs typeface="Arial" pitchFamily="34" charset="0"/>
            </a:endParaRPr>
          </a:p>
        </p:txBody>
      </p:sp>
      <p:sp>
        <p:nvSpPr>
          <p:cNvPr id="32" name="TextBox 31">
            <a:extLst>
              <a:ext uri="{FF2B5EF4-FFF2-40B4-BE49-F238E27FC236}">
                <a16:creationId xmlns:a16="http://schemas.microsoft.com/office/drawing/2014/main" id="{23B7BDE5-2286-445E-BEEB-5499FB7954B6}"/>
              </a:ext>
            </a:extLst>
          </p:cNvPr>
          <p:cNvSpPr txBox="1"/>
          <p:nvPr/>
        </p:nvSpPr>
        <p:spPr>
          <a:xfrm rot="19588409">
            <a:off x="6443064" y="3940597"/>
            <a:ext cx="960339" cy="584775"/>
          </a:xfrm>
          <a:prstGeom prst="rect">
            <a:avLst/>
          </a:prstGeom>
          <a:noFill/>
        </p:spPr>
        <p:txBody>
          <a:bodyPr wrap="square" rtlCol="0">
            <a:spAutoFit/>
          </a:bodyPr>
          <a:lstStyle/>
          <a:p>
            <a:pPr algn="ctr" defTabSz="914286"/>
            <a:r>
              <a:rPr lang="en-US" altLang="ko-KR" sz="3200" b="1" dirty="0">
                <a:ln w="12700">
                  <a:solidFill>
                    <a:prstClr val="white"/>
                  </a:solidFill>
                </a:ln>
                <a:solidFill>
                  <a:prstClr val="white"/>
                </a:solidFill>
                <a:cs typeface="Arial" pitchFamily="34" charset="0"/>
              </a:rPr>
              <a:t>03</a:t>
            </a:r>
            <a:endParaRPr lang="ko-KR" altLang="en-US" sz="3200" b="1" dirty="0">
              <a:ln w="12700">
                <a:solidFill>
                  <a:prstClr val="white"/>
                </a:solidFill>
              </a:ln>
              <a:solidFill>
                <a:prstClr val="white"/>
              </a:solidFill>
              <a:cs typeface="Arial" pitchFamily="34" charset="0"/>
            </a:endParaRPr>
          </a:p>
        </p:txBody>
      </p:sp>
      <p:sp>
        <p:nvSpPr>
          <p:cNvPr id="33" name="TextBox 32">
            <a:extLst>
              <a:ext uri="{FF2B5EF4-FFF2-40B4-BE49-F238E27FC236}">
                <a16:creationId xmlns:a16="http://schemas.microsoft.com/office/drawing/2014/main" id="{51866E9E-4148-4BC5-AE17-17B302F698ED}"/>
              </a:ext>
            </a:extLst>
          </p:cNvPr>
          <p:cNvSpPr txBox="1"/>
          <p:nvPr/>
        </p:nvSpPr>
        <p:spPr>
          <a:xfrm rot="19588409">
            <a:off x="6166865" y="5033391"/>
            <a:ext cx="960339" cy="584775"/>
          </a:xfrm>
          <a:prstGeom prst="rect">
            <a:avLst/>
          </a:prstGeom>
          <a:noFill/>
        </p:spPr>
        <p:txBody>
          <a:bodyPr wrap="square" rtlCol="0">
            <a:spAutoFit/>
          </a:bodyPr>
          <a:lstStyle/>
          <a:p>
            <a:pPr algn="ctr" defTabSz="914286"/>
            <a:r>
              <a:rPr lang="en-US" altLang="ko-KR" sz="3200" b="1" dirty="0">
                <a:ln w="12700">
                  <a:solidFill>
                    <a:prstClr val="white"/>
                  </a:solidFill>
                </a:ln>
                <a:solidFill>
                  <a:prstClr val="white"/>
                </a:solidFill>
                <a:cs typeface="Arial" pitchFamily="34" charset="0"/>
              </a:rPr>
              <a:t>04</a:t>
            </a:r>
            <a:endParaRPr lang="ko-KR" altLang="en-US" sz="3200" b="1" dirty="0">
              <a:ln w="12700">
                <a:solidFill>
                  <a:prstClr val="white"/>
                </a:solidFill>
              </a:ln>
              <a:solidFill>
                <a:prstClr val="white"/>
              </a:solidFill>
              <a:cs typeface="Arial" pitchFamily="34" charset="0"/>
            </a:endParaRPr>
          </a:p>
        </p:txBody>
      </p:sp>
      <p:sp>
        <p:nvSpPr>
          <p:cNvPr id="34" name="Isosceles Triangle 51">
            <a:extLst>
              <a:ext uri="{FF2B5EF4-FFF2-40B4-BE49-F238E27FC236}">
                <a16:creationId xmlns:a16="http://schemas.microsoft.com/office/drawing/2014/main" id="{EA6901E8-05C7-4641-95DC-0CE44FA68A44}"/>
              </a:ext>
            </a:extLst>
          </p:cNvPr>
          <p:cNvSpPr/>
          <p:nvPr/>
        </p:nvSpPr>
        <p:spPr>
          <a:xfrm>
            <a:off x="1172583" y="4388365"/>
            <a:ext cx="304917" cy="2235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solidFill>
                <a:prstClr val="white"/>
              </a:solidFill>
            </a:endParaRPr>
          </a:p>
        </p:txBody>
      </p:sp>
      <p:sp>
        <p:nvSpPr>
          <p:cNvPr id="35" name="Rounded Rectangle 27">
            <a:extLst>
              <a:ext uri="{FF2B5EF4-FFF2-40B4-BE49-F238E27FC236}">
                <a16:creationId xmlns:a16="http://schemas.microsoft.com/office/drawing/2014/main" id="{09954B1B-1775-4184-9A48-C05DF5521083}"/>
              </a:ext>
            </a:extLst>
          </p:cNvPr>
          <p:cNvSpPr/>
          <p:nvPr/>
        </p:nvSpPr>
        <p:spPr>
          <a:xfrm>
            <a:off x="1151443" y="5496480"/>
            <a:ext cx="317145" cy="24361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solidFill>
                <a:prstClr val="white"/>
              </a:solidFill>
            </a:endParaRPr>
          </a:p>
        </p:txBody>
      </p:sp>
      <p:sp>
        <p:nvSpPr>
          <p:cNvPr id="36" name="Rounded Rectangle 7">
            <a:extLst>
              <a:ext uri="{FF2B5EF4-FFF2-40B4-BE49-F238E27FC236}">
                <a16:creationId xmlns:a16="http://schemas.microsoft.com/office/drawing/2014/main" id="{0CF89F15-E1F4-447B-980F-711D4DB41085}"/>
              </a:ext>
            </a:extLst>
          </p:cNvPr>
          <p:cNvSpPr/>
          <p:nvPr/>
        </p:nvSpPr>
        <p:spPr>
          <a:xfrm>
            <a:off x="1153869" y="2106364"/>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solidFill>
                <a:prstClr val="white"/>
              </a:solidFill>
            </a:endParaRPr>
          </a:p>
        </p:txBody>
      </p:sp>
      <p:sp>
        <p:nvSpPr>
          <p:cNvPr id="37" name="Round Same Side Corner Rectangle 36">
            <a:extLst>
              <a:ext uri="{FF2B5EF4-FFF2-40B4-BE49-F238E27FC236}">
                <a16:creationId xmlns:a16="http://schemas.microsoft.com/office/drawing/2014/main" id="{284916E2-E1A6-49E5-BCCC-A7897A406AA0}"/>
              </a:ext>
            </a:extLst>
          </p:cNvPr>
          <p:cNvSpPr/>
          <p:nvPr/>
        </p:nvSpPr>
        <p:spPr>
          <a:xfrm>
            <a:off x="1148685" y="3250292"/>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solidFill>
                <a:prstClr val="white"/>
              </a:solidFill>
            </a:endParaRPr>
          </a:p>
        </p:txBody>
      </p:sp>
      <p:sp>
        <p:nvSpPr>
          <p:cNvPr id="3" name="Rectangle 2"/>
          <p:cNvSpPr/>
          <p:nvPr/>
        </p:nvSpPr>
        <p:spPr>
          <a:xfrm>
            <a:off x="1966778" y="4305164"/>
            <a:ext cx="2549096" cy="338554"/>
          </a:xfrm>
          <a:prstGeom prst="rect">
            <a:avLst/>
          </a:prstGeom>
        </p:spPr>
        <p:txBody>
          <a:bodyPr wrap="none">
            <a:spAutoFit/>
          </a:bodyPr>
          <a:lstStyle/>
          <a:p>
            <a:r>
              <a:rPr lang="en-GB" sz="1600" b="1" dirty="0" smtClean="0"/>
              <a:t>Making the family aware</a:t>
            </a:r>
            <a:endParaRPr lang="en-GB" sz="1600" b="1" dirty="0"/>
          </a:p>
        </p:txBody>
      </p:sp>
    </p:spTree>
    <p:extLst>
      <p:ext uri="{BB962C8B-B14F-4D97-AF65-F5344CB8AC3E}">
        <p14:creationId xmlns:p14="http://schemas.microsoft.com/office/powerpoint/2010/main" val="2730887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7636" y="1776075"/>
            <a:ext cx="10113819" cy="2677656"/>
          </a:xfrm>
          <a:prstGeom prst="rect">
            <a:avLst/>
          </a:prstGeom>
        </p:spPr>
        <p:txBody>
          <a:bodyPr wrap="square">
            <a:spAutoFit/>
          </a:bodyPr>
          <a:lstStyle/>
          <a:p>
            <a:r>
              <a:rPr lang="en-GB" sz="2800" dirty="0" smtClean="0">
                <a:solidFill>
                  <a:schemeClr val="bg1"/>
                </a:solidFill>
              </a:rPr>
              <a:t>The variety of answers show the teachers’ interest and their preoccupation in finding solutions. There is an answer which is worth considering as it suggests that teachers do not have, yet, a protocol or an intervention scheme especially designed for it. The respondent says: “There are probably some ways to handle it according to the type of bullying.” </a:t>
            </a:r>
            <a:endParaRPr lang="en-GB" sz="2800" dirty="0">
              <a:solidFill>
                <a:schemeClr val="bg1"/>
              </a:solidFill>
            </a:endParaRPr>
          </a:p>
        </p:txBody>
      </p:sp>
    </p:spTree>
    <p:extLst>
      <p:ext uri="{BB962C8B-B14F-4D97-AF65-F5344CB8AC3E}">
        <p14:creationId xmlns:p14="http://schemas.microsoft.com/office/powerpoint/2010/main" val="3624045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7573" y="2774836"/>
            <a:ext cx="10038052" cy="3170099"/>
          </a:xfrm>
          <a:prstGeom prst="rect">
            <a:avLst/>
          </a:prstGeom>
        </p:spPr>
        <p:txBody>
          <a:bodyPr wrap="square">
            <a:spAutoFit/>
          </a:bodyPr>
          <a:lstStyle/>
          <a:p>
            <a:r>
              <a:rPr lang="en-GB" sz="2000" dirty="0" smtClean="0">
                <a:solidFill>
                  <a:schemeClr val="accent4">
                    <a:lumMod val="50000"/>
                  </a:schemeClr>
                </a:solidFill>
              </a:rPr>
              <a:t>According to WHO – World Health Organisation, at European level, Romania is on 3</a:t>
            </a:r>
            <a:r>
              <a:rPr lang="en-GB" sz="2000" baseline="30000" dirty="0" smtClean="0">
                <a:solidFill>
                  <a:schemeClr val="accent4">
                    <a:lumMod val="50000"/>
                  </a:schemeClr>
                </a:solidFill>
              </a:rPr>
              <a:t>rd</a:t>
            </a:r>
            <a:r>
              <a:rPr lang="en-GB" sz="2000" dirty="0" smtClean="0">
                <a:solidFill>
                  <a:schemeClr val="accent4">
                    <a:lumMod val="50000"/>
                  </a:schemeClr>
                </a:solidFill>
              </a:rPr>
              <a:t> place in a bullying top of 42 countries. Moreover, a national sociologic study made by the organisation SALVATI COPIII (Save the children) in 2016 revealed worrying numbers:</a:t>
            </a:r>
            <a:endParaRPr lang="en-GB" sz="2000" dirty="0">
              <a:solidFill>
                <a:schemeClr val="accent4">
                  <a:lumMod val="50000"/>
                </a:schemeClr>
              </a:solidFill>
            </a:endParaRPr>
          </a:p>
          <a:p>
            <a:endParaRPr lang="en-GB" sz="2000" dirty="0">
              <a:solidFill>
                <a:schemeClr val="accent4">
                  <a:lumMod val="50000"/>
                </a:schemeClr>
              </a:solidFill>
            </a:endParaRPr>
          </a:p>
          <a:p>
            <a:r>
              <a:rPr lang="en-GB" sz="2000" dirty="0">
                <a:solidFill>
                  <a:schemeClr val="accent4">
                    <a:lumMod val="50000"/>
                  </a:schemeClr>
                </a:solidFill>
              </a:rPr>
              <a:t>1 </a:t>
            </a:r>
            <a:r>
              <a:rPr lang="en-GB" sz="2000" dirty="0" smtClean="0">
                <a:solidFill>
                  <a:schemeClr val="accent4">
                    <a:lumMod val="50000"/>
                  </a:schemeClr>
                </a:solidFill>
              </a:rPr>
              <a:t>in </a:t>
            </a:r>
            <a:r>
              <a:rPr lang="en-GB" sz="2000" dirty="0">
                <a:solidFill>
                  <a:schemeClr val="accent4">
                    <a:lumMod val="50000"/>
                  </a:schemeClr>
                </a:solidFill>
              </a:rPr>
              <a:t>4 </a:t>
            </a:r>
            <a:r>
              <a:rPr lang="en-GB" sz="2000" dirty="0" smtClean="0">
                <a:solidFill>
                  <a:schemeClr val="accent4">
                    <a:lumMod val="50000"/>
                  </a:schemeClr>
                </a:solidFill>
              </a:rPr>
              <a:t>children is humiliated in school, in front of other colleagues;</a:t>
            </a:r>
            <a:endParaRPr lang="en-GB" sz="2000" dirty="0">
              <a:solidFill>
                <a:schemeClr val="accent4">
                  <a:lumMod val="50000"/>
                </a:schemeClr>
              </a:solidFill>
            </a:endParaRPr>
          </a:p>
          <a:p>
            <a:r>
              <a:rPr lang="en-GB" sz="2000" dirty="0">
                <a:solidFill>
                  <a:schemeClr val="accent4">
                    <a:lumMod val="50000"/>
                  </a:schemeClr>
                </a:solidFill>
              </a:rPr>
              <a:t>1 </a:t>
            </a:r>
            <a:r>
              <a:rPr lang="en-GB" sz="2000" dirty="0" smtClean="0">
                <a:solidFill>
                  <a:schemeClr val="accent4">
                    <a:lumMod val="50000"/>
                  </a:schemeClr>
                </a:solidFill>
              </a:rPr>
              <a:t>in </a:t>
            </a:r>
            <a:r>
              <a:rPr lang="en-GB" sz="2000" dirty="0">
                <a:solidFill>
                  <a:schemeClr val="accent4">
                    <a:lumMod val="50000"/>
                  </a:schemeClr>
                </a:solidFill>
              </a:rPr>
              <a:t>5 </a:t>
            </a:r>
            <a:r>
              <a:rPr lang="en-GB" sz="2000" dirty="0" smtClean="0">
                <a:solidFill>
                  <a:schemeClr val="accent4">
                    <a:lumMod val="50000"/>
                  </a:schemeClr>
                </a:solidFill>
              </a:rPr>
              <a:t>children humiliates repeatedly another child at school;</a:t>
            </a:r>
            <a:endParaRPr lang="en-GB" sz="2000" dirty="0">
              <a:solidFill>
                <a:schemeClr val="accent4">
                  <a:lumMod val="50000"/>
                </a:schemeClr>
              </a:solidFill>
            </a:endParaRPr>
          </a:p>
          <a:p>
            <a:r>
              <a:rPr lang="en-GB" sz="2000" dirty="0" smtClean="0">
                <a:solidFill>
                  <a:schemeClr val="accent4">
                    <a:lumMod val="50000"/>
                  </a:schemeClr>
                </a:solidFill>
              </a:rPr>
              <a:t>3 in </a:t>
            </a:r>
            <a:r>
              <a:rPr lang="en-GB" sz="2000" dirty="0">
                <a:solidFill>
                  <a:schemeClr val="accent4">
                    <a:lumMod val="50000"/>
                  </a:schemeClr>
                </a:solidFill>
              </a:rPr>
              <a:t>10 </a:t>
            </a:r>
            <a:r>
              <a:rPr lang="en-GB" sz="2000" dirty="0" smtClean="0">
                <a:solidFill>
                  <a:schemeClr val="accent4">
                    <a:lumMod val="50000"/>
                  </a:schemeClr>
                </a:solidFill>
              </a:rPr>
              <a:t>children are repeatedly excluded from colleagues group;</a:t>
            </a:r>
            <a:endParaRPr lang="en-GB" sz="2000" dirty="0">
              <a:solidFill>
                <a:schemeClr val="accent4">
                  <a:lumMod val="50000"/>
                </a:schemeClr>
              </a:solidFill>
            </a:endParaRPr>
          </a:p>
          <a:p>
            <a:r>
              <a:rPr lang="en-GB" sz="2000" dirty="0">
                <a:solidFill>
                  <a:schemeClr val="accent4">
                    <a:lumMod val="50000"/>
                  </a:schemeClr>
                </a:solidFill>
              </a:rPr>
              <a:t>1 </a:t>
            </a:r>
            <a:r>
              <a:rPr lang="en-GB" sz="2000" dirty="0" smtClean="0">
                <a:solidFill>
                  <a:schemeClr val="accent4">
                    <a:lumMod val="50000"/>
                  </a:schemeClr>
                </a:solidFill>
              </a:rPr>
              <a:t>in </a:t>
            </a:r>
            <a:r>
              <a:rPr lang="en-GB" sz="2000" dirty="0">
                <a:solidFill>
                  <a:schemeClr val="accent4">
                    <a:lumMod val="50000"/>
                  </a:schemeClr>
                </a:solidFill>
              </a:rPr>
              <a:t>6 </a:t>
            </a:r>
            <a:r>
              <a:rPr lang="en-GB" sz="2000" dirty="0" smtClean="0">
                <a:solidFill>
                  <a:schemeClr val="accent4">
                    <a:lumMod val="50000"/>
                  </a:schemeClr>
                </a:solidFill>
              </a:rPr>
              <a:t>children is repeatedly beaten;</a:t>
            </a:r>
            <a:endParaRPr lang="en-GB" sz="2000" dirty="0">
              <a:solidFill>
                <a:schemeClr val="accent4">
                  <a:lumMod val="50000"/>
                </a:schemeClr>
              </a:solidFill>
            </a:endParaRPr>
          </a:p>
          <a:p>
            <a:r>
              <a:rPr lang="en-GB" sz="2000" dirty="0">
                <a:solidFill>
                  <a:schemeClr val="accent4">
                    <a:lumMod val="50000"/>
                  </a:schemeClr>
                </a:solidFill>
              </a:rPr>
              <a:t>7 </a:t>
            </a:r>
            <a:r>
              <a:rPr lang="en-GB" sz="2000" dirty="0" smtClean="0">
                <a:solidFill>
                  <a:schemeClr val="accent4">
                    <a:lumMod val="50000"/>
                  </a:schemeClr>
                </a:solidFill>
              </a:rPr>
              <a:t>in </a:t>
            </a:r>
            <a:r>
              <a:rPr lang="en-GB" sz="2000" dirty="0">
                <a:solidFill>
                  <a:schemeClr val="accent4">
                    <a:lumMod val="50000"/>
                  </a:schemeClr>
                </a:solidFill>
              </a:rPr>
              <a:t>10 </a:t>
            </a:r>
            <a:r>
              <a:rPr lang="en-GB" sz="2000" dirty="0" smtClean="0">
                <a:solidFill>
                  <a:schemeClr val="accent4">
                    <a:lumMod val="50000"/>
                  </a:schemeClr>
                </a:solidFill>
              </a:rPr>
              <a:t>children have witnessed a bullying event in school environment</a:t>
            </a:r>
            <a:endParaRPr lang="en-GB" sz="2000" dirty="0">
              <a:solidFill>
                <a:schemeClr val="accent4">
                  <a:lumMod val="50000"/>
                </a:schemeClr>
              </a:solidFill>
            </a:endParaRPr>
          </a:p>
        </p:txBody>
      </p:sp>
      <p:sp>
        <p:nvSpPr>
          <p:cNvPr id="7" name="Rectangle 6"/>
          <p:cNvSpPr/>
          <p:nvPr/>
        </p:nvSpPr>
        <p:spPr>
          <a:xfrm>
            <a:off x="2547182" y="0"/>
            <a:ext cx="8168443" cy="2308324"/>
          </a:xfrm>
          <a:prstGeom prst="rect">
            <a:avLst/>
          </a:prstGeom>
          <a:noFill/>
        </p:spPr>
        <p:txBody>
          <a:bodyPr wrap="square" lIns="91440" tIns="45720" rIns="91440" bIns="45720">
            <a:spAutoFit/>
          </a:bodyPr>
          <a:lstStyle/>
          <a:p>
            <a:pPr algn="ctr"/>
            <a:r>
              <a:rPr lang="en-US" sz="4800" b="1" dirty="0" smtClean="0">
                <a:ln w="6600">
                  <a:solidFill>
                    <a:schemeClr val="accent2"/>
                  </a:solidFill>
                  <a:prstDash val="solid"/>
                </a:ln>
                <a:solidFill>
                  <a:srgbClr val="FFFFFF"/>
                </a:solidFill>
                <a:effectLst>
                  <a:outerShdw dist="38100" dir="2700000" algn="tl" rotWithShape="0">
                    <a:schemeClr val="accent2"/>
                  </a:outerShdw>
                </a:effectLst>
              </a:rPr>
              <a:t>Education policy regarding BULLYING phenomenon in Romania</a:t>
            </a:r>
            <a:endParaRPr lang="en-US" sz="4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650111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t>Students</a:t>
            </a:r>
            <a:endParaRPr lang="en-US" dirty="0"/>
          </a:p>
        </p:txBody>
      </p:sp>
      <p:grpSp>
        <p:nvGrpSpPr>
          <p:cNvPr id="20" name="Group 19">
            <a:extLst>
              <a:ext uri="{FF2B5EF4-FFF2-40B4-BE49-F238E27FC236}">
                <a16:creationId xmlns:a16="http://schemas.microsoft.com/office/drawing/2014/main" id="{D3CE42D8-2C07-40FA-B870-712ECE531B54}"/>
              </a:ext>
            </a:extLst>
          </p:cNvPr>
          <p:cNvGrpSpPr/>
          <p:nvPr/>
        </p:nvGrpSpPr>
        <p:grpSpPr>
          <a:xfrm>
            <a:off x="579853" y="1528219"/>
            <a:ext cx="1304514" cy="4032707"/>
            <a:chOff x="5295824" y="914400"/>
            <a:chExt cx="1809827" cy="5594807"/>
          </a:xfrm>
        </p:grpSpPr>
        <p:sp>
          <p:nvSpPr>
            <p:cNvPr id="21" name="Oval 21">
              <a:extLst>
                <a:ext uri="{FF2B5EF4-FFF2-40B4-BE49-F238E27FC236}">
                  <a16:creationId xmlns:a16="http://schemas.microsoft.com/office/drawing/2014/main" id="{8AD66709-3C49-4467-B31F-93C2D476B25D}"/>
                </a:ext>
              </a:extLst>
            </p:cNvPr>
            <p:cNvSpPr/>
            <p:nvPr/>
          </p:nvSpPr>
          <p:spPr>
            <a:xfrm>
              <a:off x="5674687" y="1692745"/>
              <a:ext cx="1059192" cy="1755774"/>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22" name="Oval 21">
              <a:extLst>
                <a:ext uri="{FF2B5EF4-FFF2-40B4-BE49-F238E27FC236}">
                  <a16:creationId xmlns:a16="http://schemas.microsoft.com/office/drawing/2014/main" id="{F6028C45-8D0A-4E24-8A05-209F390EF540}"/>
                </a:ext>
              </a:extLst>
            </p:cNvPr>
            <p:cNvSpPr/>
            <p:nvPr/>
          </p:nvSpPr>
          <p:spPr>
            <a:xfrm rot="5400000">
              <a:off x="5497744" y="723329"/>
              <a:ext cx="1045064" cy="1427206"/>
            </a:xfrm>
            <a:custGeom>
              <a:avLst/>
              <a:gdLst>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427338 w 1449013"/>
                <a:gd name="connsiteY16" fmla="*/ 719630 h 1952472"/>
                <a:gd name="connsiteX17" fmla="*/ 141381 w 1449013"/>
                <a:gd name="connsiteY17" fmla="*/ 433666 h 1952472"/>
                <a:gd name="connsiteX18" fmla="*/ 0 w 1449013"/>
                <a:gd name="connsiteY18" fmla="*/ 471352 h 1952472"/>
                <a:gd name="connsiteX19" fmla="*/ 0 w 1449013"/>
                <a:gd name="connsiteY19" fmla="*/ 0 h 1952472"/>
                <a:gd name="connsiteX20" fmla="*/ 1449013 w 1449013"/>
                <a:gd name="connsiteY20"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141381 w 1449013"/>
                <a:gd name="connsiteY16" fmla="*/ 433666 h 1952472"/>
                <a:gd name="connsiteX17" fmla="*/ 0 w 1449013"/>
                <a:gd name="connsiteY17" fmla="*/ 471352 h 1952472"/>
                <a:gd name="connsiteX18" fmla="*/ 0 w 1449013"/>
                <a:gd name="connsiteY18" fmla="*/ 0 h 1952472"/>
                <a:gd name="connsiteX19" fmla="*/ 1449013 w 1449013"/>
                <a:gd name="connsiteY19"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471352 h 1952472"/>
                <a:gd name="connsiteX17" fmla="*/ 0 w 1449013"/>
                <a:gd name="connsiteY17" fmla="*/ 0 h 1952472"/>
                <a:gd name="connsiteX18" fmla="*/ 1449013 w 1449013"/>
                <a:gd name="connsiteY18"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0 h 1952472"/>
                <a:gd name="connsiteX17" fmla="*/ 1449013 w 1449013"/>
                <a:gd name="connsiteY17"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0 h 1952472"/>
                <a:gd name="connsiteX16" fmla="*/ 1449013 w 1449013"/>
                <a:gd name="connsiteY16" fmla="*/ 0 h 19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0"/>
                  </a:lnTo>
                  <a:lnTo>
                    <a:pt x="1449013" y="0"/>
                  </a:lnTo>
                  <a:close/>
                </a:path>
              </a:pathLst>
            </a:custGeom>
            <a:solidFill>
              <a:schemeClr val="accent3"/>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23" name="Oval 21">
              <a:extLst>
                <a:ext uri="{FF2B5EF4-FFF2-40B4-BE49-F238E27FC236}">
                  <a16:creationId xmlns:a16="http://schemas.microsoft.com/office/drawing/2014/main" id="{95A620E5-163E-4BEE-84F3-39679CBD3894}"/>
                </a:ext>
              </a:extLst>
            </p:cNvPr>
            <p:cNvSpPr/>
            <p:nvPr/>
          </p:nvSpPr>
          <p:spPr>
            <a:xfrm>
              <a:off x="5667648" y="3970823"/>
              <a:ext cx="1059192" cy="1755774"/>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24" name="Oval 21">
              <a:extLst>
                <a:ext uri="{FF2B5EF4-FFF2-40B4-BE49-F238E27FC236}">
                  <a16:creationId xmlns:a16="http://schemas.microsoft.com/office/drawing/2014/main" id="{0FDCB6B0-3E6A-45FC-9779-991D2677AB6F}"/>
                </a:ext>
              </a:extLst>
            </p:cNvPr>
            <p:cNvSpPr/>
            <p:nvPr/>
          </p:nvSpPr>
          <p:spPr>
            <a:xfrm rot="5400000">
              <a:off x="5486897" y="5273070"/>
              <a:ext cx="1045064" cy="1427209"/>
            </a:xfrm>
            <a:custGeom>
              <a:avLst/>
              <a:gdLst>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449013 w 1449013"/>
                <a:gd name="connsiteY4" fmla="*/ 972519 h 1952472"/>
                <a:gd name="connsiteX5" fmla="*/ 1449013 w 1449013"/>
                <a:gd name="connsiteY5" fmla="*/ 1444072 h 1952472"/>
                <a:gd name="connsiteX6" fmla="*/ 857954 w 1449013"/>
                <a:gd name="connsiteY6" fmla="*/ 1444072 h 1952472"/>
                <a:gd name="connsiteX7" fmla="*/ 857954 w 1449013"/>
                <a:gd name="connsiteY7" fmla="*/ 1542845 h 1952472"/>
                <a:gd name="connsiteX8" fmla="*/ 953273 w 1449013"/>
                <a:gd name="connsiteY8" fmla="*/ 1723701 h 1952472"/>
                <a:gd name="connsiteX9" fmla="*/ 724507 w 1449013"/>
                <a:gd name="connsiteY9" fmla="*/ 1952472 h 1952472"/>
                <a:gd name="connsiteX10" fmla="*/ 495741 w 1449013"/>
                <a:gd name="connsiteY10" fmla="*/ 1723701 h 1952472"/>
                <a:gd name="connsiteX11" fmla="*/ 591060 w 1449013"/>
                <a:gd name="connsiteY11" fmla="*/ 1542845 h 1952472"/>
                <a:gd name="connsiteX12" fmla="*/ 591060 w 1449013"/>
                <a:gd name="connsiteY12" fmla="*/ 1444072 h 1952472"/>
                <a:gd name="connsiteX13" fmla="*/ 0 w 1449013"/>
                <a:gd name="connsiteY13" fmla="*/ 1444072 h 1952472"/>
                <a:gd name="connsiteX14" fmla="*/ 0 w 1449013"/>
                <a:gd name="connsiteY14" fmla="*/ 967906 h 1952472"/>
                <a:gd name="connsiteX15" fmla="*/ 141381 w 1449013"/>
                <a:gd name="connsiteY15" fmla="*/ 1005593 h 1952472"/>
                <a:gd name="connsiteX16" fmla="*/ 427338 w 1449013"/>
                <a:gd name="connsiteY16" fmla="*/ 719630 h 1952472"/>
                <a:gd name="connsiteX17" fmla="*/ 141381 w 1449013"/>
                <a:gd name="connsiteY17" fmla="*/ 433666 h 1952472"/>
                <a:gd name="connsiteX18" fmla="*/ 0 w 1449013"/>
                <a:gd name="connsiteY18" fmla="*/ 471352 h 1952472"/>
                <a:gd name="connsiteX19" fmla="*/ 0 w 1449013"/>
                <a:gd name="connsiteY19" fmla="*/ 0 h 1952472"/>
                <a:gd name="connsiteX20" fmla="*/ 1449013 w 1449013"/>
                <a:gd name="connsiteY20"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449013 w 1449013"/>
                <a:gd name="connsiteY3" fmla="*/ 972519 h 1952472"/>
                <a:gd name="connsiteX4" fmla="*/ 1449013 w 1449013"/>
                <a:gd name="connsiteY4" fmla="*/ 1444072 h 1952472"/>
                <a:gd name="connsiteX5" fmla="*/ 857954 w 1449013"/>
                <a:gd name="connsiteY5" fmla="*/ 1444072 h 1952472"/>
                <a:gd name="connsiteX6" fmla="*/ 857954 w 1449013"/>
                <a:gd name="connsiteY6" fmla="*/ 1542845 h 1952472"/>
                <a:gd name="connsiteX7" fmla="*/ 953273 w 1449013"/>
                <a:gd name="connsiteY7" fmla="*/ 1723701 h 1952472"/>
                <a:gd name="connsiteX8" fmla="*/ 724507 w 1449013"/>
                <a:gd name="connsiteY8" fmla="*/ 1952472 h 1952472"/>
                <a:gd name="connsiteX9" fmla="*/ 495741 w 1449013"/>
                <a:gd name="connsiteY9" fmla="*/ 1723701 h 1952472"/>
                <a:gd name="connsiteX10" fmla="*/ 591060 w 1449013"/>
                <a:gd name="connsiteY10" fmla="*/ 1542845 h 1952472"/>
                <a:gd name="connsiteX11" fmla="*/ 591060 w 1449013"/>
                <a:gd name="connsiteY11" fmla="*/ 1444072 h 1952472"/>
                <a:gd name="connsiteX12" fmla="*/ 0 w 1449013"/>
                <a:gd name="connsiteY12" fmla="*/ 1444072 h 1952472"/>
                <a:gd name="connsiteX13" fmla="*/ 0 w 1449013"/>
                <a:gd name="connsiteY13" fmla="*/ 967906 h 1952472"/>
                <a:gd name="connsiteX14" fmla="*/ 141381 w 1449013"/>
                <a:gd name="connsiteY14" fmla="*/ 1005593 h 1952472"/>
                <a:gd name="connsiteX15" fmla="*/ 427338 w 1449013"/>
                <a:gd name="connsiteY15" fmla="*/ 719630 h 1952472"/>
                <a:gd name="connsiteX16" fmla="*/ 141381 w 1449013"/>
                <a:gd name="connsiteY16" fmla="*/ 433666 h 1952472"/>
                <a:gd name="connsiteX17" fmla="*/ 0 w 1449013"/>
                <a:gd name="connsiteY17" fmla="*/ 471352 h 1952472"/>
                <a:gd name="connsiteX18" fmla="*/ 0 w 1449013"/>
                <a:gd name="connsiteY18" fmla="*/ 0 h 1952472"/>
                <a:gd name="connsiteX19" fmla="*/ 1449013 w 1449013"/>
                <a:gd name="connsiteY19" fmla="*/ 0 h 1952472"/>
                <a:gd name="connsiteX0" fmla="*/ 1449013 w 1449013"/>
                <a:gd name="connsiteY0" fmla="*/ 0 h 1952472"/>
                <a:gd name="connsiteX1" fmla="*/ 1449013 w 1449013"/>
                <a:gd name="connsiteY1" fmla="*/ 466741 h 1952472"/>
                <a:gd name="connsiteX2" fmla="*/ 1449013 w 1449013"/>
                <a:gd name="connsiteY2" fmla="*/ 972519 h 1952472"/>
                <a:gd name="connsiteX3" fmla="*/ 1449013 w 1449013"/>
                <a:gd name="connsiteY3" fmla="*/ 1444072 h 1952472"/>
                <a:gd name="connsiteX4" fmla="*/ 857954 w 1449013"/>
                <a:gd name="connsiteY4" fmla="*/ 1444072 h 1952472"/>
                <a:gd name="connsiteX5" fmla="*/ 857954 w 1449013"/>
                <a:gd name="connsiteY5" fmla="*/ 1542845 h 1952472"/>
                <a:gd name="connsiteX6" fmla="*/ 953273 w 1449013"/>
                <a:gd name="connsiteY6" fmla="*/ 1723701 h 1952472"/>
                <a:gd name="connsiteX7" fmla="*/ 724507 w 1449013"/>
                <a:gd name="connsiteY7" fmla="*/ 1952472 h 1952472"/>
                <a:gd name="connsiteX8" fmla="*/ 495741 w 1449013"/>
                <a:gd name="connsiteY8" fmla="*/ 1723701 h 1952472"/>
                <a:gd name="connsiteX9" fmla="*/ 591060 w 1449013"/>
                <a:gd name="connsiteY9" fmla="*/ 1542845 h 1952472"/>
                <a:gd name="connsiteX10" fmla="*/ 591060 w 1449013"/>
                <a:gd name="connsiteY10" fmla="*/ 1444072 h 1952472"/>
                <a:gd name="connsiteX11" fmla="*/ 0 w 1449013"/>
                <a:gd name="connsiteY11" fmla="*/ 1444072 h 1952472"/>
                <a:gd name="connsiteX12" fmla="*/ 0 w 1449013"/>
                <a:gd name="connsiteY12" fmla="*/ 967906 h 1952472"/>
                <a:gd name="connsiteX13" fmla="*/ 141381 w 1449013"/>
                <a:gd name="connsiteY13" fmla="*/ 1005593 h 1952472"/>
                <a:gd name="connsiteX14" fmla="*/ 427338 w 1449013"/>
                <a:gd name="connsiteY14" fmla="*/ 719630 h 1952472"/>
                <a:gd name="connsiteX15" fmla="*/ 141381 w 1449013"/>
                <a:gd name="connsiteY15" fmla="*/ 433666 h 1952472"/>
                <a:gd name="connsiteX16" fmla="*/ 0 w 1449013"/>
                <a:gd name="connsiteY16" fmla="*/ 471352 h 1952472"/>
                <a:gd name="connsiteX17" fmla="*/ 0 w 1449013"/>
                <a:gd name="connsiteY17" fmla="*/ 0 h 1952472"/>
                <a:gd name="connsiteX18" fmla="*/ 1449013 w 1449013"/>
                <a:gd name="connsiteY18" fmla="*/ 0 h 1952472"/>
                <a:gd name="connsiteX0" fmla="*/ 1449013 w 1449013"/>
                <a:gd name="connsiteY0" fmla="*/ 0 h 1952472"/>
                <a:gd name="connsiteX1" fmla="*/ 1449013 w 1449013"/>
                <a:gd name="connsiteY1" fmla="*/ 972519 h 1952472"/>
                <a:gd name="connsiteX2" fmla="*/ 1449013 w 1449013"/>
                <a:gd name="connsiteY2" fmla="*/ 1444072 h 1952472"/>
                <a:gd name="connsiteX3" fmla="*/ 857954 w 1449013"/>
                <a:gd name="connsiteY3" fmla="*/ 1444072 h 1952472"/>
                <a:gd name="connsiteX4" fmla="*/ 857954 w 1449013"/>
                <a:gd name="connsiteY4" fmla="*/ 1542845 h 1952472"/>
                <a:gd name="connsiteX5" fmla="*/ 953273 w 1449013"/>
                <a:gd name="connsiteY5" fmla="*/ 1723701 h 1952472"/>
                <a:gd name="connsiteX6" fmla="*/ 724507 w 1449013"/>
                <a:gd name="connsiteY6" fmla="*/ 1952472 h 1952472"/>
                <a:gd name="connsiteX7" fmla="*/ 495741 w 1449013"/>
                <a:gd name="connsiteY7" fmla="*/ 1723701 h 1952472"/>
                <a:gd name="connsiteX8" fmla="*/ 591060 w 1449013"/>
                <a:gd name="connsiteY8" fmla="*/ 1542845 h 1952472"/>
                <a:gd name="connsiteX9" fmla="*/ 591060 w 1449013"/>
                <a:gd name="connsiteY9" fmla="*/ 1444072 h 1952472"/>
                <a:gd name="connsiteX10" fmla="*/ 0 w 1449013"/>
                <a:gd name="connsiteY10" fmla="*/ 1444072 h 1952472"/>
                <a:gd name="connsiteX11" fmla="*/ 0 w 1449013"/>
                <a:gd name="connsiteY11" fmla="*/ 967906 h 1952472"/>
                <a:gd name="connsiteX12" fmla="*/ 141381 w 1449013"/>
                <a:gd name="connsiteY12" fmla="*/ 1005593 h 1952472"/>
                <a:gd name="connsiteX13" fmla="*/ 427338 w 1449013"/>
                <a:gd name="connsiteY13" fmla="*/ 719630 h 1952472"/>
                <a:gd name="connsiteX14" fmla="*/ 141381 w 1449013"/>
                <a:gd name="connsiteY14" fmla="*/ 433666 h 1952472"/>
                <a:gd name="connsiteX15" fmla="*/ 0 w 1449013"/>
                <a:gd name="connsiteY15" fmla="*/ 471352 h 1952472"/>
                <a:gd name="connsiteX16" fmla="*/ 0 w 1449013"/>
                <a:gd name="connsiteY16" fmla="*/ 0 h 1952472"/>
                <a:gd name="connsiteX17" fmla="*/ 1449013 w 1449013"/>
                <a:gd name="connsiteY17" fmla="*/ 0 h 1952472"/>
                <a:gd name="connsiteX0" fmla="*/ 1449013 w 1449013"/>
                <a:gd name="connsiteY0" fmla="*/ 0 h 1952472"/>
                <a:gd name="connsiteX1" fmla="*/ 1449013 w 1449013"/>
                <a:gd name="connsiteY1" fmla="*/ 1444072 h 1952472"/>
                <a:gd name="connsiteX2" fmla="*/ 857954 w 1449013"/>
                <a:gd name="connsiteY2" fmla="*/ 1444072 h 1952472"/>
                <a:gd name="connsiteX3" fmla="*/ 857954 w 1449013"/>
                <a:gd name="connsiteY3" fmla="*/ 1542845 h 1952472"/>
                <a:gd name="connsiteX4" fmla="*/ 953273 w 1449013"/>
                <a:gd name="connsiteY4" fmla="*/ 1723701 h 1952472"/>
                <a:gd name="connsiteX5" fmla="*/ 724507 w 1449013"/>
                <a:gd name="connsiteY5" fmla="*/ 1952472 h 1952472"/>
                <a:gd name="connsiteX6" fmla="*/ 495741 w 1449013"/>
                <a:gd name="connsiteY6" fmla="*/ 1723701 h 1952472"/>
                <a:gd name="connsiteX7" fmla="*/ 591060 w 1449013"/>
                <a:gd name="connsiteY7" fmla="*/ 1542845 h 1952472"/>
                <a:gd name="connsiteX8" fmla="*/ 591060 w 1449013"/>
                <a:gd name="connsiteY8" fmla="*/ 1444072 h 1952472"/>
                <a:gd name="connsiteX9" fmla="*/ 0 w 1449013"/>
                <a:gd name="connsiteY9" fmla="*/ 1444072 h 1952472"/>
                <a:gd name="connsiteX10" fmla="*/ 0 w 1449013"/>
                <a:gd name="connsiteY10" fmla="*/ 967906 h 1952472"/>
                <a:gd name="connsiteX11" fmla="*/ 141381 w 1449013"/>
                <a:gd name="connsiteY11" fmla="*/ 1005593 h 1952472"/>
                <a:gd name="connsiteX12" fmla="*/ 427338 w 1449013"/>
                <a:gd name="connsiteY12" fmla="*/ 719630 h 1952472"/>
                <a:gd name="connsiteX13" fmla="*/ 141381 w 1449013"/>
                <a:gd name="connsiteY13" fmla="*/ 433666 h 1952472"/>
                <a:gd name="connsiteX14" fmla="*/ 0 w 1449013"/>
                <a:gd name="connsiteY14" fmla="*/ 471352 h 1952472"/>
                <a:gd name="connsiteX15" fmla="*/ 0 w 1449013"/>
                <a:gd name="connsiteY15" fmla="*/ 0 h 1952472"/>
                <a:gd name="connsiteX16" fmla="*/ 1449013 w 1449013"/>
                <a:gd name="connsiteY16" fmla="*/ 0 h 19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9013" h="1952472">
                  <a:moveTo>
                    <a:pt x="1449013" y="0"/>
                  </a:move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967906"/>
                  </a:lnTo>
                  <a:cubicBezTo>
                    <a:pt x="41554" y="991976"/>
                    <a:pt x="89878" y="1005593"/>
                    <a:pt x="141381" y="1005593"/>
                  </a:cubicBezTo>
                  <a:cubicBezTo>
                    <a:pt x="299311" y="1005593"/>
                    <a:pt x="427338" y="877563"/>
                    <a:pt x="427338" y="719630"/>
                  </a:cubicBezTo>
                  <a:cubicBezTo>
                    <a:pt x="427338" y="561696"/>
                    <a:pt x="299311" y="433666"/>
                    <a:pt x="141381" y="433666"/>
                  </a:cubicBezTo>
                  <a:cubicBezTo>
                    <a:pt x="89878" y="433666"/>
                    <a:pt x="41554" y="447283"/>
                    <a:pt x="0" y="471352"/>
                  </a:cubicBezTo>
                  <a:lnTo>
                    <a:pt x="0" y="0"/>
                  </a:lnTo>
                  <a:lnTo>
                    <a:pt x="1449013" y="0"/>
                  </a:lnTo>
                  <a:close/>
                </a:path>
              </a:pathLst>
            </a:custGeom>
            <a:solidFill>
              <a:schemeClr val="accent3"/>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25" name="Oval 21">
              <a:extLst>
                <a:ext uri="{FF2B5EF4-FFF2-40B4-BE49-F238E27FC236}">
                  <a16:creationId xmlns:a16="http://schemas.microsoft.com/office/drawing/2014/main" id="{C68ED953-EF27-477F-B0A0-393C67974843}"/>
                </a:ext>
              </a:extLst>
            </p:cNvPr>
            <p:cNvSpPr/>
            <p:nvPr/>
          </p:nvSpPr>
          <p:spPr>
            <a:xfrm rot="16200000" flipH="1">
              <a:off x="5869533" y="2988497"/>
              <a:ext cx="1045064" cy="1427172"/>
            </a:xfrm>
            <a:custGeom>
              <a:avLst/>
              <a:gdLst/>
              <a:ahLst/>
              <a:cxnLst/>
              <a:rect l="l" t="t" r="r" b="b"/>
              <a:pathLst>
                <a:path w="1449013" h="1952424">
                  <a:moveTo>
                    <a:pt x="0" y="1444024"/>
                  </a:moveTo>
                  <a:lnTo>
                    <a:pt x="0" y="967858"/>
                  </a:lnTo>
                  <a:cubicBezTo>
                    <a:pt x="41554" y="991928"/>
                    <a:pt x="89878" y="1005545"/>
                    <a:pt x="141381" y="1005545"/>
                  </a:cubicBezTo>
                  <a:cubicBezTo>
                    <a:pt x="299311" y="1005545"/>
                    <a:pt x="427338" y="877515"/>
                    <a:pt x="427338" y="719582"/>
                  </a:cubicBezTo>
                  <a:cubicBezTo>
                    <a:pt x="427338" y="561649"/>
                    <a:pt x="299311" y="433619"/>
                    <a:pt x="141381" y="433619"/>
                  </a:cubicBezTo>
                  <a:cubicBezTo>
                    <a:pt x="89878" y="433619"/>
                    <a:pt x="41554" y="447235"/>
                    <a:pt x="0" y="471304"/>
                  </a:cubicBezTo>
                  <a:lnTo>
                    <a:pt x="0" y="0"/>
                  </a:lnTo>
                  <a:lnTo>
                    <a:pt x="1449013" y="0"/>
                  </a:lnTo>
                  <a:lnTo>
                    <a:pt x="1449013" y="466693"/>
                  </a:lnTo>
                  <a:cubicBezTo>
                    <a:pt x="1410107" y="445218"/>
                    <a:pt x="1365278" y="433619"/>
                    <a:pt x="1317742" y="433619"/>
                  </a:cubicBezTo>
                  <a:cubicBezTo>
                    <a:pt x="1159811" y="433619"/>
                    <a:pt x="1031784" y="561649"/>
                    <a:pt x="1031784" y="719582"/>
                  </a:cubicBezTo>
                  <a:cubicBezTo>
                    <a:pt x="1031784" y="877515"/>
                    <a:pt x="1159811" y="1005545"/>
                    <a:pt x="1317742" y="1005545"/>
                  </a:cubicBezTo>
                  <a:cubicBezTo>
                    <a:pt x="1365278" y="1005545"/>
                    <a:pt x="1410107" y="993945"/>
                    <a:pt x="1449013" y="972471"/>
                  </a:cubicBezTo>
                  <a:lnTo>
                    <a:pt x="1449013" y="1444024"/>
                  </a:lnTo>
                  <a:lnTo>
                    <a:pt x="857954" y="1444024"/>
                  </a:lnTo>
                  <a:lnTo>
                    <a:pt x="857954" y="1542797"/>
                  </a:lnTo>
                  <a:cubicBezTo>
                    <a:pt x="916718" y="1581228"/>
                    <a:pt x="953273" y="1648172"/>
                    <a:pt x="953273" y="1723653"/>
                  </a:cubicBezTo>
                  <a:cubicBezTo>
                    <a:pt x="953273" y="1850000"/>
                    <a:pt x="850851" y="1952424"/>
                    <a:pt x="724507" y="1952424"/>
                  </a:cubicBezTo>
                  <a:cubicBezTo>
                    <a:pt x="598162" y="1952424"/>
                    <a:pt x="495741" y="1850000"/>
                    <a:pt x="495741" y="1723653"/>
                  </a:cubicBezTo>
                  <a:cubicBezTo>
                    <a:pt x="495741" y="1648172"/>
                    <a:pt x="532295" y="1581228"/>
                    <a:pt x="591060" y="1542797"/>
                  </a:cubicBezTo>
                  <a:lnTo>
                    <a:pt x="591060" y="1444024"/>
                  </a:lnTo>
                  <a:close/>
                </a:path>
              </a:pathLst>
            </a:custGeom>
            <a:solidFill>
              <a:schemeClr val="accent1"/>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grpSp>
      <p:sp>
        <p:nvSpPr>
          <p:cNvPr id="3" name="TextBox 2"/>
          <p:cNvSpPr txBox="1"/>
          <p:nvPr/>
        </p:nvSpPr>
        <p:spPr>
          <a:xfrm>
            <a:off x="2229393" y="1904857"/>
            <a:ext cx="9483635" cy="2862322"/>
          </a:xfrm>
          <a:prstGeom prst="rect">
            <a:avLst/>
          </a:prstGeom>
          <a:noFill/>
        </p:spPr>
        <p:txBody>
          <a:bodyPr wrap="square" rtlCol="0">
            <a:spAutoFit/>
          </a:bodyPr>
          <a:lstStyle/>
          <a:p>
            <a:r>
              <a:rPr lang="en-US" sz="2000" dirty="0"/>
              <a:t>- </a:t>
            </a:r>
            <a:r>
              <a:rPr lang="en-US" sz="2000" b="1" dirty="0" smtClean="0"/>
              <a:t>period: </a:t>
            </a:r>
            <a:r>
              <a:rPr lang="en-US" sz="2000" dirty="0" smtClean="0"/>
              <a:t>October </a:t>
            </a:r>
            <a:r>
              <a:rPr lang="en-US" sz="2000" dirty="0"/>
              <a:t>2019 </a:t>
            </a:r>
          </a:p>
          <a:p>
            <a:pPr marL="285750" indent="-285750">
              <a:buFontTx/>
              <a:buChar char="-"/>
            </a:pPr>
            <a:r>
              <a:rPr lang="en-US" sz="2000" b="1" dirty="0" smtClean="0"/>
              <a:t>target group</a:t>
            </a:r>
            <a:r>
              <a:rPr lang="en-US" sz="2000" dirty="0" smtClean="0"/>
              <a:t>: </a:t>
            </a:r>
            <a:r>
              <a:rPr lang="en-US" sz="2000" dirty="0"/>
              <a:t>84 </a:t>
            </a:r>
            <a:r>
              <a:rPr lang="en-US" sz="2000" dirty="0" smtClean="0"/>
              <a:t>pupils classes 5 – 8 from the project team</a:t>
            </a:r>
          </a:p>
          <a:p>
            <a:pPr marL="285750" indent="-285750">
              <a:buFontTx/>
              <a:buChar char="-"/>
            </a:pPr>
            <a:r>
              <a:rPr lang="en-US" sz="2000" b="1" dirty="0" smtClean="0"/>
              <a:t>format: </a:t>
            </a:r>
            <a:r>
              <a:rPr lang="en-US" sz="2000" dirty="0" smtClean="0"/>
              <a:t>online questionnaire</a:t>
            </a:r>
          </a:p>
          <a:p>
            <a:pPr marL="285750" indent="-285750">
              <a:buFontTx/>
              <a:buChar char="-"/>
            </a:pPr>
            <a:r>
              <a:rPr lang="en-US" sz="2000" b="1" dirty="0" smtClean="0"/>
              <a:t>respondents: </a:t>
            </a:r>
            <a:r>
              <a:rPr lang="en-US" sz="2000" dirty="0"/>
              <a:t>38 ( 45,2</a:t>
            </a:r>
            <a:r>
              <a:rPr lang="en-US" sz="2000" dirty="0" smtClean="0"/>
              <a:t>%)</a:t>
            </a:r>
          </a:p>
          <a:p>
            <a:pPr marL="285750" indent="-285750">
              <a:buFontTx/>
              <a:buChar char="-"/>
            </a:pPr>
            <a:r>
              <a:rPr lang="en-US" sz="2000" b="1" dirty="0" smtClean="0"/>
              <a:t>purposes: </a:t>
            </a:r>
            <a:r>
              <a:rPr lang="en-US" sz="2000" dirty="0" smtClean="0"/>
              <a:t>-it was used as an “introduction” </a:t>
            </a:r>
            <a:r>
              <a:rPr lang="en-US" sz="2000" dirty="0"/>
              <a:t>in </a:t>
            </a:r>
            <a:r>
              <a:rPr lang="en-US" sz="2000" dirty="0" smtClean="0"/>
              <a:t>the project main  topic </a:t>
            </a:r>
          </a:p>
          <a:p>
            <a:r>
              <a:rPr lang="en-US" sz="2000" dirty="0"/>
              <a:t> </a:t>
            </a:r>
            <a:r>
              <a:rPr lang="en-US" sz="2000" dirty="0" smtClean="0"/>
              <a:t>                    -to gather data about:</a:t>
            </a:r>
            <a:endParaRPr lang="en-US" sz="2000" dirty="0"/>
          </a:p>
          <a:p>
            <a:r>
              <a:rPr lang="en-US" sz="2000" dirty="0" smtClean="0"/>
              <a:t>		a) what our pupils know about “bullying”</a:t>
            </a:r>
          </a:p>
          <a:p>
            <a:r>
              <a:rPr lang="en-US" sz="2000" dirty="0"/>
              <a:t>		b) </a:t>
            </a:r>
            <a:r>
              <a:rPr lang="en-US" sz="2000" dirty="0" smtClean="0"/>
              <a:t>if they experienced it</a:t>
            </a:r>
            <a:endParaRPr lang="en-US" sz="2000" dirty="0"/>
          </a:p>
          <a:p>
            <a:r>
              <a:rPr lang="en-US" sz="2000" dirty="0"/>
              <a:t>		c) </a:t>
            </a:r>
            <a:r>
              <a:rPr lang="en-US" sz="2000" dirty="0" smtClean="0"/>
              <a:t>pupils’ emotional response and how they handle the situation</a:t>
            </a:r>
            <a:endParaRPr lang="en-US" sz="2000" dirty="0"/>
          </a:p>
        </p:txBody>
      </p:sp>
    </p:spTree>
    <p:extLst>
      <p:ext uri="{BB962C8B-B14F-4D97-AF65-F5344CB8AC3E}">
        <p14:creationId xmlns:p14="http://schemas.microsoft.com/office/powerpoint/2010/main" val="1802549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4" y="263236"/>
            <a:ext cx="11291454" cy="5909310"/>
          </a:xfrm>
          <a:prstGeom prst="rect">
            <a:avLst/>
          </a:prstGeom>
          <a:noFill/>
        </p:spPr>
        <p:txBody>
          <a:bodyPr wrap="square" rtlCol="0">
            <a:spAutoFit/>
          </a:bodyPr>
          <a:lstStyle/>
          <a:p>
            <a:r>
              <a:rPr lang="en-GB" dirty="0" smtClean="0"/>
              <a:t>In 2018, the Parliament adopted a law which modified the National Education Law no 1/2011, which acknowledged the existence of bullying phenomenon in schools and which defined it in terms of forms and effects of it.</a:t>
            </a:r>
          </a:p>
          <a:p>
            <a:r>
              <a:rPr lang="en-GB" dirty="0" smtClean="0"/>
              <a:t>At the beginning of 2019, the School Inspectorate of Bucharest together with the Police made a protocol of intervention in bullying situations. This was presented to all teachers in all schools in Bucharest.</a:t>
            </a:r>
          </a:p>
          <a:p>
            <a:r>
              <a:rPr lang="en-GB" dirty="0" smtClean="0"/>
              <a:t>Some ways of preventing or resolving it:</a:t>
            </a:r>
          </a:p>
          <a:p>
            <a:pPr marL="342900" indent="-342900">
              <a:buFont typeface="Wingdings" panose="05000000000000000000" pitchFamily="2" charset="2"/>
              <a:buChar char="v"/>
            </a:pPr>
            <a:r>
              <a:rPr lang="en-GB" dirty="0" smtClean="0"/>
              <a:t>Bullied child should announce the class teacher/other teachers/ school principal</a:t>
            </a:r>
          </a:p>
          <a:p>
            <a:pPr marL="342900" indent="-342900">
              <a:buFont typeface="Wingdings" panose="05000000000000000000" pitchFamily="2" charset="2"/>
              <a:buChar char="v"/>
            </a:pPr>
            <a:r>
              <a:rPr lang="en-GB" dirty="0" smtClean="0"/>
              <a:t>Class teacher organizes discussions school counsellor – class</a:t>
            </a:r>
          </a:p>
          <a:p>
            <a:pPr marL="342900" indent="-342900">
              <a:buFont typeface="Wingdings" panose="05000000000000000000" pitchFamily="2" charset="2"/>
              <a:buChar char="v"/>
            </a:pPr>
            <a:r>
              <a:rPr lang="en-GB" dirty="0" smtClean="0"/>
              <a:t>School counsellor organizes discussions with bully’s/ bullied child’s parents and makes an intervention plan (only with parents’ agreement)</a:t>
            </a:r>
          </a:p>
          <a:p>
            <a:pPr marL="342900" indent="-342900">
              <a:buFont typeface="Wingdings" panose="05000000000000000000" pitchFamily="2" charset="2"/>
              <a:buChar char="v"/>
            </a:pPr>
            <a:r>
              <a:rPr lang="en-GB" dirty="0" smtClean="0"/>
              <a:t>If the situation continues and/or the parents don’t agree with counselling, school announce the Child Protection or the Police</a:t>
            </a:r>
          </a:p>
          <a:p>
            <a:pPr marL="342900" indent="-342900">
              <a:buFont typeface="Wingdings" panose="05000000000000000000" pitchFamily="2" charset="2"/>
              <a:buChar char="v"/>
            </a:pPr>
            <a:r>
              <a:rPr lang="en-GB" dirty="0" smtClean="0"/>
              <a:t>A school commission designed for this elaborates reports on violence cases in school and propose measures</a:t>
            </a:r>
          </a:p>
          <a:p>
            <a:pPr marL="342900" indent="-342900">
              <a:buFont typeface="Wingdings" panose="05000000000000000000" pitchFamily="2" charset="2"/>
              <a:buChar char="v"/>
            </a:pPr>
            <a:r>
              <a:rPr lang="en-GB" dirty="0" smtClean="0"/>
              <a:t> if the case gets to Child Protection, they contact school for more details, guide the child (bully or bullied) towards a specially designed </a:t>
            </a:r>
            <a:r>
              <a:rPr lang="en-GB" smtClean="0"/>
              <a:t>program </a:t>
            </a:r>
            <a:r>
              <a:rPr lang="en-GB" smtClean="0"/>
              <a:t>(only </a:t>
            </a:r>
            <a:r>
              <a:rPr lang="en-GB" dirty="0" smtClean="0"/>
              <a:t>with parents’ consent), mediate the relationship between school – family</a:t>
            </a:r>
          </a:p>
          <a:p>
            <a:pPr marL="342900" indent="-342900">
              <a:buFont typeface="Wingdings" panose="05000000000000000000" pitchFamily="2" charset="2"/>
              <a:buChar char="v"/>
            </a:pPr>
            <a:r>
              <a:rPr lang="en-GB" dirty="0" smtClean="0"/>
              <a:t>According to the law, a minor becomes responsible for his/her acts at the age of 14 without being deprived of freedom</a:t>
            </a:r>
          </a:p>
          <a:p>
            <a:pPr marL="342900" indent="-342900">
              <a:buFont typeface="Wingdings" panose="05000000000000000000" pitchFamily="2" charset="2"/>
              <a:buChar char="v"/>
            </a:pPr>
            <a:r>
              <a:rPr lang="en-GB" dirty="0" smtClean="0"/>
              <a:t>School should implement extra-curricular activities in association with NGOs in order to prevent this phenomenon</a:t>
            </a:r>
            <a:endParaRPr lang="en-GB" dirty="0"/>
          </a:p>
        </p:txBody>
      </p:sp>
    </p:spTree>
    <p:extLst>
      <p:ext uri="{BB962C8B-B14F-4D97-AF65-F5344CB8AC3E}">
        <p14:creationId xmlns:p14="http://schemas.microsoft.com/office/powerpoint/2010/main" val="2554784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0" y="2650537"/>
            <a:ext cx="12192000" cy="995209"/>
          </a:xfrm>
          <a:prstGeom prst="rect">
            <a:avLst/>
          </a:prstGeom>
          <a:noFill/>
        </p:spPr>
        <p:txBody>
          <a:bodyPr wrap="square" rtlCol="0" anchor="ctr">
            <a:spAutoFit/>
          </a:bodyPr>
          <a:lstStyle/>
          <a:p>
            <a:pPr algn="ctr" defTabSz="914286"/>
            <a:r>
              <a:rPr lang="en-US" altLang="ko-KR" sz="5867" dirty="0">
                <a:solidFill>
                  <a:prstClr val="white"/>
                </a:solidFill>
                <a:cs typeface="Arial" pitchFamily="34" charset="0"/>
              </a:rPr>
              <a:t>Thank You</a:t>
            </a:r>
            <a:endParaRPr lang="ko-KR" altLang="en-US" sz="5867" dirty="0">
              <a:solidFill>
                <a:prstClr val="white"/>
              </a:solidFill>
              <a:cs typeface="Arial" pitchFamily="34" charset="0"/>
            </a:endParaRPr>
          </a:p>
        </p:txBody>
      </p:sp>
      <p:grpSp>
        <p:nvGrpSpPr>
          <p:cNvPr id="12" name="Group 11">
            <a:extLst>
              <a:ext uri="{FF2B5EF4-FFF2-40B4-BE49-F238E27FC236}">
                <a16:creationId xmlns:a16="http://schemas.microsoft.com/office/drawing/2014/main" id="{4D50BE5F-66E1-4E8D-ADB5-EB475C7F2D4D}"/>
              </a:ext>
            </a:extLst>
          </p:cNvPr>
          <p:cNvGrpSpPr/>
          <p:nvPr/>
        </p:nvGrpSpPr>
        <p:grpSpPr>
          <a:xfrm>
            <a:off x="2229738" y="716481"/>
            <a:ext cx="7803176" cy="4876117"/>
            <a:chOff x="2229738" y="716481"/>
            <a:chExt cx="7803176" cy="4876117"/>
          </a:xfrm>
        </p:grpSpPr>
        <p:sp>
          <p:nvSpPr>
            <p:cNvPr id="13" name="Freeform: Shape 12">
              <a:extLst>
                <a:ext uri="{FF2B5EF4-FFF2-40B4-BE49-F238E27FC236}">
                  <a16:creationId xmlns:a16="http://schemas.microsoft.com/office/drawing/2014/main" id="{7A8A5672-B625-4236-8666-6B2C8697FD9C}"/>
                </a:ext>
              </a:extLst>
            </p:cNvPr>
            <p:cNvSpPr/>
            <p:nvPr/>
          </p:nvSpPr>
          <p:spPr>
            <a:xfrm rot="10800000">
              <a:off x="3609975" y="3756839"/>
              <a:ext cx="4972050" cy="144523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black"/>
                </a:solidFill>
              </a:endParaRPr>
            </a:p>
          </p:txBody>
        </p:sp>
        <p:grpSp>
          <p:nvGrpSpPr>
            <p:cNvPr id="14" name="Group 13">
              <a:extLst>
                <a:ext uri="{FF2B5EF4-FFF2-40B4-BE49-F238E27FC236}">
                  <a16:creationId xmlns:a16="http://schemas.microsoft.com/office/drawing/2014/main" id="{EA1E921E-2438-45A2-AA41-C1A40356A72B}"/>
                </a:ext>
              </a:extLst>
            </p:cNvPr>
            <p:cNvGrpSpPr/>
            <p:nvPr/>
          </p:nvGrpSpPr>
          <p:grpSpPr>
            <a:xfrm>
              <a:off x="2229738" y="716481"/>
              <a:ext cx="7803176" cy="4876117"/>
              <a:chOff x="2229738" y="716481"/>
              <a:chExt cx="7803176" cy="4876117"/>
            </a:xfrm>
          </p:grpSpPr>
          <p:sp>
            <p:nvSpPr>
              <p:cNvPr id="15" name="Freeform: Shape 14">
                <a:extLst>
                  <a:ext uri="{FF2B5EF4-FFF2-40B4-BE49-F238E27FC236}">
                    <a16:creationId xmlns:a16="http://schemas.microsoft.com/office/drawing/2014/main" id="{797B5F1E-CB20-4033-9037-143A9CFF317F}"/>
                  </a:ext>
                </a:extLst>
              </p:cNvPr>
              <p:cNvSpPr/>
              <p:nvPr/>
            </p:nvSpPr>
            <p:spPr>
              <a:xfrm>
                <a:off x="3609975" y="1232742"/>
                <a:ext cx="4972050" cy="144523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black"/>
                  </a:solidFill>
                </a:endParaRPr>
              </a:p>
            </p:txBody>
          </p:sp>
          <p:sp>
            <p:nvSpPr>
              <p:cNvPr id="16" name="Rectangle 15">
                <a:extLst>
                  <a:ext uri="{FF2B5EF4-FFF2-40B4-BE49-F238E27FC236}">
                    <a16:creationId xmlns:a16="http://schemas.microsoft.com/office/drawing/2014/main" id="{55ACAC44-0CA4-4D15-AE76-405C924BA3E4}"/>
                  </a:ext>
                </a:extLst>
              </p:cNvPr>
              <p:cNvSpPr/>
              <p:nvPr/>
            </p:nvSpPr>
            <p:spPr>
              <a:xfrm rot="2735247">
                <a:off x="8529637" y="490381"/>
                <a:ext cx="104775" cy="144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17" name="Rectangle 16">
                <a:extLst>
                  <a:ext uri="{FF2B5EF4-FFF2-40B4-BE49-F238E27FC236}">
                    <a16:creationId xmlns:a16="http://schemas.microsoft.com/office/drawing/2014/main" id="{2DF41FE1-6DDF-420A-9003-47CAF9ED3A91}"/>
                  </a:ext>
                </a:extLst>
              </p:cNvPr>
              <p:cNvSpPr/>
              <p:nvPr/>
            </p:nvSpPr>
            <p:spPr>
              <a:xfrm rot="2735247">
                <a:off x="3452813" y="4544899"/>
                <a:ext cx="104775" cy="144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18" name="Rectangle 17">
                <a:extLst>
                  <a:ext uri="{FF2B5EF4-FFF2-40B4-BE49-F238E27FC236}">
                    <a16:creationId xmlns:a16="http://schemas.microsoft.com/office/drawing/2014/main" id="{227F7607-67B0-483B-ACA2-AABF6AE10F5A}"/>
                  </a:ext>
                </a:extLst>
              </p:cNvPr>
              <p:cNvSpPr/>
              <p:nvPr/>
            </p:nvSpPr>
            <p:spPr>
              <a:xfrm rot="2735247">
                <a:off x="9257907" y="46249"/>
                <a:ext cx="104775" cy="14452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19" name="Rectangle 18">
                <a:extLst>
                  <a:ext uri="{FF2B5EF4-FFF2-40B4-BE49-F238E27FC236}">
                    <a16:creationId xmlns:a16="http://schemas.microsoft.com/office/drawing/2014/main" id="{FEC737F8-5AC4-42D6-95C7-D0925369CE05}"/>
                  </a:ext>
                </a:extLst>
              </p:cNvPr>
              <p:cNvSpPr/>
              <p:nvPr/>
            </p:nvSpPr>
            <p:spPr>
              <a:xfrm rot="2735247">
                <a:off x="2899970" y="4817591"/>
                <a:ext cx="104775" cy="14452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grpSp>
      </p:grpSp>
    </p:spTree>
    <p:extLst>
      <p:ext uri="{BB962C8B-B14F-4D97-AF65-F5344CB8AC3E}">
        <p14:creationId xmlns:p14="http://schemas.microsoft.com/office/powerpoint/2010/main" val="3849838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6">
            <a:extLst>
              <a:ext uri="{FF2B5EF4-FFF2-40B4-BE49-F238E27FC236}">
                <a16:creationId xmlns:a16="http://schemas.microsoft.com/office/drawing/2014/main" id="{AF760E9B-F437-4BCF-80D4-FC80206C9117}"/>
              </a:ext>
            </a:extLst>
          </p:cNvPr>
          <p:cNvGrpSpPr/>
          <p:nvPr/>
        </p:nvGrpSpPr>
        <p:grpSpPr>
          <a:xfrm>
            <a:off x="650633" y="2985718"/>
            <a:ext cx="4043532" cy="644088"/>
            <a:chOff x="755576" y="2985717"/>
            <a:chExt cx="3092136" cy="644088"/>
          </a:xfrm>
        </p:grpSpPr>
        <p:sp>
          <p:nvSpPr>
            <p:cNvPr id="16" name="TextBox 15">
              <a:extLst>
                <a:ext uri="{FF2B5EF4-FFF2-40B4-BE49-F238E27FC236}">
                  <a16:creationId xmlns:a16="http://schemas.microsoft.com/office/drawing/2014/main" id="{AB409856-0A99-448C-BE6C-1E10FDF4C836}"/>
                </a:ext>
              </a:extLst>
            </p:cNvPr>
            <p:cNvSpPr txBox="1"/>
            <p:nvPr/>
          </p:nvSpPr>
          <p:spPr>
            <a:xfrm>
              <a:off x="755576" y="3336198"/>
              <a:ext cx="3092136" cy="293607"/>
            </a:xfrm>
            <a:prstGeom prst="rect">
              <a:avLst/>
            </a:prstGeom>
            <a:noFill/>
          </p:spPr>
          <p:txBody>
            <a:bodyPr wrap="square" rtlCol="0">
              <a:spAutoFit/>
            </a:bodyPr>
            <a:lstStyle/>
            <a:p>
              <a:pPr defTabSz="914286">
                <a:lnSpc>
                  <a:spcPct val="120000"/>
                </a:lnSpc>
              </a:pPr>
              <a:endParaRPr lang="en-US" altLang="ko-KR" sz="1200" dirty="0">
                <a:solidFill>
                  <a:prstClr val="black">
                    <a:lumMod val="75000"/>
                    <a:lumOff val="25000"/>
                  </a:prstClr>
                </a:solidFill>
                <a:cs typeface="Arial" pitchFamily="34" charset="0"/>
              </a:endParaRPr>
            </a:p>
          </p:txBody>
        </p:sp>
        <p:sp>
          <p:nvSpPr>
            <p:cNvPr id="17" name="TextBox 16">
              <a:extLst>
                <a:ext uri="{FF2B5EF4-FFF2-40B4-BE49-F238E27FC236}">
                  <a16:creationId xmlns:a16="http://schemas.microsoft.com/office/drawing/2014/main" id="{71E0863C-06E7-4CF7-B650-284851284913}"/>
                </a:ext>
              </a:extLst>
            </p:cNvPr>
            <p:cNvSpPr txBox="1"/>
            <p:nvPr/>
          </p:nvSpPr>
          <p:spPr>
            <a:xfrm>
              <a:off x="755576" y="2985717"/>
              <a:ext cx="3092136" cy="338554"/>
            </a:xfrm>
            <a:prstGeom prst="rect">
              <a:avLst/>
            </a:prstGeom>
            <a:noFill/>
          </p:spPr>
          <p:txBody>
            <a:bodyPr wrap="square" rtlCol="0">
              <a:spAutoFit/>
            </a:bodyPr>
            <a:lstStyle/>
            <a:p>
              <a:pPr defTabSz="914286"/>
              <a:endParaRPr lang="ko-KR" altLang="en-US" sz="1600" b="1" dirty="0">
                <a:solidFill>
                  <a:prstClr val="black">
                    <a:lumMod val="75000"/>
                    <a:lumOff val="25000"/>
                  </a:prstClr>
                </a:solidFill>
                <a:cs typeface="Arial" pitchFamily="34" charset="0"/>
              </a:endParaRPr>
            </a:p>
          </p:txBody>
        </p:sp>
      </p:grpSp>
      <p:sp>
        <p:nvSpPr>
          <p:cNvPr id="35" name="TextBox 34">
            <a:extLst>
              <a:ext uri="{FF2B5EF4-FFF2-40B4-BE49-F238E27FC236}">
                <a16:creationId xmlns:a16="http://schemas.microsoft.com/office/drawing/2014/main" id="{426BEA7B-DCBA-4FE3-9999-F8953769C0A5}"/>
              </a:ext>
            </a:extLst>
          </p:cNvPr>
          <p:cNvSpPr txBox="1"/>
          <p:nvPr/>
        </p:nvSpPr>
        <p:spPr>
          <a:xfrm>
            <a:off x="507762" y="416876"/>
            <a:ext cx="4639004" cy="584775"/>
          </a:xfrm>
          <a:prstGeom prst="rect">
            <a:avLst/>
          </a:prstGeom>
          <a:noFill/>
        </p:spPr>
        <p:txBody>
          <a:bodyPr wrap="square" rtlCol="0" anchor="ctr">
            <a:spAutoFit/>
          </a:bodyPr>
          <a:lstStyle/>
          <a:p>
            <a:pPr defTabSz="914286"/>
            <a:r>
              <a:rPr lang="en-US" altLang="ko-KR" sz="3200" dirty="0" smtClean="0">
                <a:solidFill>
                  <a:srgbClr val="568AD3"/>
                </a:solidFill>
                <a:cs typeface="Arial" pitchFamily="34" charset="0"/>
              </a:rPr>
              <a:t>Question 1 – results:</a:t>
            </a:r>
            <a:endParaRPr lang="ko-KR" altLang="en-US" sz="3200" dirty="0">
              <a:solidFill>
                <a:srgbClr val="568AD3"/>
              </a:solidFill>
              <a:cs typeface="Arial" pitchFamily="34" charset="0"/>
            </a:endParaRPr>
          </a:p>
        </p:txBody>
      </p:sp>
      <p:sp>
        <p:nvSpPr>
          <p:cNvPr id="3" name="Picture Placeholder 2">
            <a:extLst>
              <a:ext uri="{FF2B5EF4-FFF2-40B4-BE49-F238E27FC236}">
                <a16:creationId xmlns:a16="http://schemas.microsoft.com/office/drawing/2014/main" id="{1FE4D038-D071-4EFB-9343-231C4B415D31}"/>
              </a:ext>
            </a:extLst>
          </p:cNvPr>
          <p:cNvSpPr>
            <a:spLocks noGrp="1"/>
          </p:cNvSpPr>
          <p:nvPr>
            <p:ph type="pic" sz="quarter" idx="11"/>
          </p:nvPr>
        </p:nvSpPr>
        <p:spPr/>
      </p:sp>
      <p:pic>
        <p:nvPicPr>
          <p:cNvPr id="6" name="Picture 5"/>
          <p:cNvPicPr>
            <a:picLocks noChangeAspect="1"/>
          </p:cNvPicPr>
          <p:nvPr/>
        </p:nvPicPr>
        <p:blipFill>
          <a:blip r:embed="rId2"/>
          <a:stretch>
            <a:fillRect/>
          </a:stretch>
        </p:blipFill>
        <p:spPr>
          <a:xfrm>
            <a:off x="5495109" y="1950885"/>
            <a:ext cx="5059113" cy="2976722"/>
          </a:xfrm>
          <a:prstGeom prst="rect">
            <a:avLst/>
          </a:prstGeom>
        </p:spPr>
      </p:pic>
      <p:sp>
        <p:nvSpPr>
          <p:cNvPr id="2" name="Rectangle 1"/>
          <p:cNvSpPr/>
          <p:nvPr/>
        </p:nvSpPr>
        <p:spPr>
          <a:xfrm>
            <a:off x="507761" y="2585608"/>
            <a:ext cx="3445929" cy="2308324"/>
          </a:xfrm>
          <a:prstGeom prst="rect">
            <a:avLst/>
          </a:prstGeom>
        </p:spPr>
        <p:txBody>
          <a:bodyPr wrap="square">
            <a:spAutoFit/>
          </a:bodyPr>
          <a:lstStyle/>
          <a:p>
            <a:r>
              <a:rPr lang="en-US" sz="2400" dirty="0" smtClean="0"/>
              <a:t>100</a:t>
            </a:r>
            <a:r>
              <a:rPr lang="en-US" sz="2400" dirty="0"/>
              <a:t>% </a:t>
            </a:r>
            <a:r>
              <a:rPr lang="en-US" sz="2400" dirty="0" smtClean="0"/>
              <a:t>have heard of this phenomenon  which is a positive aspect as it means a good starting point of project’s activities </a:t>
            </a:r>
            <a:endParaRPr lang="en-US" sz="2400" dirty="0"/>
          </a:p>
        </p:txBody>
      </p:sp>
    </p:spTree>
    <p:extLst>
      <p:ext uri="{BB962C8B-B14F-4D97-AF65-F5344CB8AC3E}">
        <p14:creationId xmlns:p14="http://schemas.microsoft.com/office/powerpoint/2010/main" val="4193314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7762" y="2766521"/>
            <a:ext cx="7212020" cy="3399146"/>
          </a:xfrm>
          <a:prstGeom prst="rect">
            <a:avLst/>
          </a:prstGeom>
        </p:spPr>
      </p:pic>
      <p:sp>
        <p:nvSpPr>
          <p:cNvPr id="6" name="TextBox 5">
            <a:extLst>
              <a:ext uri="{FF2B5EF4-FFF2-40B4-BE49-F238E27FC236}">
                <a16:creationId xmlns:a16="http://schemas.microsoft.com/office/drawing/2014/main" id="{426BEA7B-DCBA-4FE3-9999-F8953769C0A5}"/>
              </a:ext>
            </a:extLst>
          </p:cNvPr>
          <p:cNvSpPr txBox="1"/>
          <p:nvPr/>
        </p:nvSpPr>
        <p:spPr>
          <a:xfrm>
            <a:off x="507762" y="416876"/>
            <a:ext cx="4551918" cy="584775"/>
          </a:xfrm>
          <a:prstGeom prst="rect">
            <a:avLst/>
          </a:prstGeom>
          <a:noFill/>
        </p:spPr>
        <p:txBody>
          <a:bodyPr wrap="square" rtlCol="0" anchor="ctr">
            <a:spAutoFit/>
          </a:bodyPr>
          <a:lstStyle/>
          <a:p>
            <a:pPr defTabSz="914286"/>
            <a:r>
              <a:rPr lang="en-US" altLang="ko-KR" sz="3200" dirty="0" smtClean="0">
                <a:solidFill>
                  <a:srgbClr val="FF0000"/>
                </a:solidFill>
                <a:cs typeface="Arial" pitchFamily="34" charset="0"/>
              </a:rPr>
              <a:t>Question 2 – results:</a:t>
            </a:r>
            <a:endParaRPr lang="ko-KR" altLang="en-US" sz="3200" dirty="0">
              <a:solidFill>
                <a:srgbClr val="FF0000"/>
              </a:solidFill>
              <a:cs typeface="Arial" pitchFamily="34" charset="0"/>
            </a:endParaRPr>
          </a:p>
        </p:txBody>
      </p:sp>
      <p:sp>
        <p:nvSpPr>
          <p:cNvPr id="2" name="Rectangle 1"/>
          <p:cNvSpPr/>
          <p:nvPr/>
        </p:nvSpPr>
        <p:spPr>
          <a:xfrm>
            <a:off x="5817326" y="343504"/>
            <a:ext cx="6096000" cy="1323439"/>
          </a:xfrm>
          <a:prstGeom prst="rect">
            <a:avLst/>
          </a:prstGeom>
        </p:spPr>
        <p:txBody>
          <a:bodyPr>
            <a:spAutoFit/>
          </a:bodyPr>
          <a:lstStyle/>
          <a:p>
            <a:r>
              <a:rPr lang="it-IT" sz="2000" dirty="0" smtClean="0"/>
              <a:t>87% of respondents associate bullying with “aggresivity”, “humiliation” and </a:t>
            </a:r>
            <a:r>
              <a:rPr lang="it-IT" sz="2000" dirty="0"/>
              <a:t>“</a:t>
            </a:r>
            <a:r>
              <a:rPr lang="it-IT" sz="2000" dirty="0" smtClean="0"/>
              <a:t>victim” which means that they understand really well what this phenomenon is about</a:t>
            </a:r>
            <a:endParaRPr lang="en-US" sz="2000" dirty="0"/>
          </a:p>
        </p:txBody>
      </p:sp>
    </p:spTree>
    <p:extLst>
      <p:ext uri="{BB962C8B-B14F-4D97-AF65-F5344CB8AC3E}">
        <p14:creationId xmlns:p14="http://schemas.microsoft.com/office/powerpoint/2010/main" val="3480279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자유형: 도형 2">
            <a:extLst>
              <a:ext uri="{FF2B5EF4-FFF2-40B4-BE49-F238E27FC236}">
                <a16:creationId xmlns:a16="http://schemas.microsoft.com/office/drawing/2014/main" id="{8A45099C-197E-4F9D-9557-FBE957256BFD}"/>
              </a:ext>
            </a:extLst>
          </p:cNvPr>
          <p:cNvSpPr/>
          <p:nvPr/>
        </p:nvSpPr>
        <p:spPr>
          <a:xfrm>
            <a:off x="7290764" y="2653750"/>
            <a:ext cx="3698602" cy="3160644"/>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4" name="자유형: 도형 3">
            <a:extLst>
              <a:ext uri="{FF2B5EF4-FFF2-40B4-BE49-F238E27FC236}">
                <a16:creationId xmlns:a16="http://schemas.microsoft.com/office/drawing/2014/main" id="{8DDDD2F8-27DE-49F5-BD25-022D79FD446E}"/>
              </a:ext>
            </a:extLst>
          </p:cNvPr>
          <p:cNvSpPr/>
          <p:nvPr/>
        </p:nvSpPr>
        <p:spPr>
          <a:xfrm>
            <a:off x="1202637" y="2653750"/>
            <a:ext cx="9248771" cy="3160644"/>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5827022" y="346792"/>
            <a:ext cx="5641038" cy="1200329"/>
          </a:xfrm>
          <a:prstGeom prst="rect">
            <a:avLst/>
          </a:prstGeom>
          <a:noFill/>
        </p:spPr>
        <p:txBody>
          <a:bodyPr wrap="square" rtlCol="0">
            <a:spAutoFit/>
          </a:bodyPr>
          <a:lstStyle/>
          <a:p>
            <a:pPr defTabSz="914286"/>
            <a:r>
              <a:rPr lang="en-US" altLang="ko-KR" dirty="0" smtClean="0">
                <a:cs typeface="Arial" pitchFamily="34" charset="0"/>
              </a:rPr>
              <a:t>The emotional response towards this phenomenon is structured on 3 coordinates which are interconnected: </a:t>
            </a:r>
            <a:r>
              <a:rPr lang="en-US" altLang="ko-KR" b="1" dirty="0" smtClean="0">
                <a:cs typeface="Arial" pitchFamily="34" charset="0"/>
              </a:rPr>
              <a:t>sadness</a:t>
            </a:r>
            <a:r>
              <a:rPr lang="en-US" altLang="ko-KR" dirty="0" smtClean="0">
                <a:cs typeface="Arial" pitchFamily="34" charset="0"/>
              </a:rPr>
              <a:t>, </a:t>
            </a:r>
            <a:r>
              <a:rPr lang="en-US" altLang="ko-KR" b="1" dirty="0" smtClean="0">
                <a:cs typeface="Arial" pitchFamily="34" charset="0"/>
              </a:rPr>
              <a:t>humiliation</a:t>
            </a:r>
            <a:r>
              <a:rPr lang="en-US" altLang="ko-KR" dirty="0" smtClean="0">
                <a:cs typeface="Arial" pitchFamily="34" charset="0"/>
              </a:rPr>
              <a:t> and </a:t>
            </a:r>
            <a:r>
              <a:rPr lang="en-US" altLang="ko-KR" b="1" dirty="0" smtClean="0">
                <a:cs typeface="Arial" pitchFamily="34" charset="0"/>
              </a:rPr>
              <a:t>fear</a:t>
            </a:r>
            <a:r>
              <a:rPr lang="en-US" altLang="ko-KR" dirty="0" smtClean="0">
                <a:cs typeface="Arial" pitchFamily="34" charset="0"/>
              </a:rPr>
              <a:t>. Other answers: </a:t>
            </a:r>
            <a:r>
              <a:rPr lang="en-US" altLang="ko-KR" i="1" dirty="0" smtClean="0">
                <a:cs typeface="Arial" pitchFamily="34" charset="0"/>
              </a:rPr>
              <a:t>shame</a:t>
            </a:r>
            <a:r>
              <a:rPr lang="en-US" altLang="ko-KR" dirty="0" smtClean="0">
                <a:cs typeface="Arial" pitchFamily="34" charset="0"/>
              </a:rPr>
              <a:t>, </a:t>
            </a:r>
            <a:r>
              <a:rPr lang="en-US" altLang="ko-KR" i="1" dirty="0" smtClean="0">
                <a:cs typeface="Arial" pitchFamily="34" charset="0"/>
              </a:rPr>
              <a:t>isolation</a:t>
            </a:r>
            <a:r>
              <a:rPr lang="en-US" altLang="ko-KR" dirty="0" smtClean="0">
                <a:cs typeface="Arial" pitchFamily="34" charset="0"/>
              </a:rPr>
              <a:t>, </a:t>
            </a:r>
            <a:r>
              <a:rPr lang="en-US" altLang="ko-KR" i="1" dirty="0" smtClean="0">
                <a:cs typeface="Arial" pitchFamily="34" charset="0"/>
              </a:rPr>
              <a:t>sufferance</a:t>
            </a:r>
            <a:r>
              <a:rPr lang="en-US" altLang="ko-KR" dirty="0" smtClean="0">
                <a:cs typeface="Arial" pitchFamily="34" charset="0"/>
              </a:rPr>
              <a:t>, </a:t>
            </a:r>
            <a:r>
              <a:rPr lang="en-US" altLang="ko-KR" i="1" dirty="0" smtClean="0">
                <a:cs typeface="Arial" pitchFamily="34" charset="0"/>
              </a:rPr>
              <a:t>depression</a:t>
            </a:r>
            <a:r>
              <a:rPr lang="en-US" altLang="ko-KR" dirty="0" smtClean="0">
                <a:cs typeface="Arial" pitchFamily="34" charset="0"/>
              </a:rPr>
              <a:t>.</a:t>
            </a:r>
            <a:endParaRPr lang="ko-KR" altLang="en-US" dirty="0">
              <a:cs typeface="Arial" pitchFamily="34" charset="0"/>
            </a:endParaRPr>
          </a:p>
        </p:txBody>
      </p:sp>
      <p:sp>
        <p:nvSpPr>
          <p:cNvPr id="15" name="Title 1">
            <a:extLst>
              <a:ext uri="{FF2B5EF4-FFF2-40B4-BE49-F238E27FC236}">
                <a16:creationId xmlns:a16="http://schemas.microsoft.com/office/drawing/2014/main" id="{581F9679-62AD-400F-8979-3D18D9450A49}"/>
              </a:ext>
            </a:extLst>
          </p:cNvPr>
          <p:cNvSpPr txBox="1">
            <a:spLocks/>
          </p:cNvSpPr>
          <p:nvPr/>
        </p:nvSpPr>
        <p:spPr>
          <a:xfrm>
            <a:off x="2302772" y="3049537"/>
            <a:ext cx="4741068" cy="758924"/>
          </a:xfrm>
          <a:prstGeom prst="rect">
            <a:avLst/>
          </a:prstGeom>
        </p:spPr>
        <p:txBody>
          <a:bodyPr lIns="216000" tIns="72000" rIns="21600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b="1" dirty="0">
                <a:solidFill>
                  <a:prstClr val="white"/>
                </a:solidFill>
                <a:cs typeface="Arial" pitchFamily="34" charset="0"/>
              </a:rPr>
              <a:t>Presentation</a:t>
            </a:r>
          </a:p>
        </p:txBody>
      </p:sp>
      <p:sp>
        <p:nvSpPr>
          <p:cNvPr id="12" name="Half Frame 11">
            <a:extLst>
              <a:ext uri="{FF2B5EF4-FFF2-40B4-BE49-F238E27FC236}">
                <a16:creationId xmlns:a16="http://schemas.microsoft.com/office/drawing/2014/main" id="{2D27DBB5-A00E-45DC-8F53-8310C9E3FFBE}"/>
              </a:ext>
            </a:extLst>
          </p:cNvPr>
          <p:cNvSpPr/>
          <p:nvPr/>
        </p:nvSpPr>
        <p:spPr>
          <a:xfrm rot="16200000">
            <a:off x="1423985" y="4960903"/>
            <a:ext cx="636337" cy="636337"/>
          </a:xfrm>
          <a:prstGeom prst="halfFrame">
            <a:avLst>
              <a:gd name="adj1" fmla="val 19850"/>
              <a:gd name="adj2" fmla="val 19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a:solidFill>
                <a:prstClr val="black"/>
              </a:solidFill>
            </a:endParaRPr>
          </a:p>
        </p:txBody>
      </p:sp>
      <p:sp>
        <p:nvSpPr>
          <p:cNvPr id="16" name="Half Frame 15">
            <a:extLst>
              <a:ext uri="{FF2B5EF4-FFF2-40B4-BE49-F238E27FC236}">
                <a16:creationId xmlns:a16="http://schemas.microsoft.com/office/drawing/2014/main" id="{5B2E9ABB-7512-4D5F-9B74-8175635F3E5E}"/>
              </a:ext>
            </a:extLst>
          </p:cNvPr>
          <p:cNvSpPr/>
          <p:nvPr/>
        </p:nvSpPr>
        <p:spPr>
          <a:xfrm rot="5400000">
            <a:off x="10165730" y="2796264"/>
            <a:ext cx="636337" cy="636337"/>
          </a:xfrm>
          <a:prstGeom prst="halfFrame">
            <a:avLst>
              <a:gd name="adj1" fmla="val 19850"/>
              <a:gd name="adj2" fmla="val 198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a:solidFill>
                <a:prstClr val="black"/>
              </a:solidFill>
            </a:endParaRPr>
          </a:p>
        </p:txBody>
      </p:sp>
      <p:pic>
        <p:nvPicPr>
          <p:cNvPr id="2" name="Picture 1"/>
          <p:cNvPicPr>
            <a:picLocks noChangeAspect="1"/>
          </p:cNvPicPr>
          <p:nvPr/>
        </p:nvPicPr>
        <p:blipFill>
          <a:blip r:embed="rId2"/>
          <a:stretch>
            <a:fillRect/>
          </a:stretch>
        </p:blipFill>
        <p:spPr>
          <a:xfrm>
            <a:off x="1681679" y="2123910"/>
            <a:ext cx="6841018" cy="3155161"/>
          </a:xfrm>
          <a:prstGeom prst="rect">
            <a:avLst/>
          </a:prstGeom>
        </p:spPr>
      </p:pic>
      <p:sp>
        <p:nvSpPr>
          <p:cNvPr id="13" name="TextBox 12">
            <a:extLst>
              <a:ext uri="{FF2B5EF4-FFF2-40B4-BE49-F238E27FC236}">
                <a16:creationId xmlns:a16="http://schemas.microsoft.com/office/drawing/2014/main" id="{426BEA7B-DCBA-4FE3-9999-F8953769C0A5}"/>
              </a:ext>
            </a:extLst>
          </p:cNvPr>
          <p:cNvSpPr txBox="1"/>
          <p:nvPr/>
        </p:nvSpPr>
        <p:spPr>
          <a:xfrm>
            <a:off x="359716" y="385558"/>
            <a:ext cx="4560627" cy="584775"/>
          </a:xfrm>
          <a:prstGeom prst="rect">
            <a:avLst/>
          </a:prstGeom>
          <a:noFill/>
        </p:spPr>
        <p:txBody>
          <a:bodyPr wrap="square" rtlCol="0" anchor="ctr">
            <a:spAutoFit/>
          </a:bodyPr>
          <a:lstStyle/>
          <a:p>
            <a:pPr defTabSz="914286"/>
            <a:r>
              <a:rPr lang="en-US" altLang="ko-KR" sz="3200" dirty="0" smtClean="0">
                <a:solidFill>
                  <a:srgbClr val="568AD3"/>
                </a:solidFill>
                <a:cs typeface="Arial" pitchFamily="34" charset="0"/>
              </a:rPr>
              <a:t>Question 3 – results: </a:t>
            </a:r>
            <a:endParaRPr lang="ko-KR" altLang="en-US" sz="3200" dirty="0">
              <a:solidFill>
                <a:srgbClr val="568AD3"/>
              </a:solidFill>
              <a:cs typeface="Arial" pitchFamily="34" charset="0"/>
            </a:endParaRPr>
          </a:p>
        </p:txBody>
      </p:sp>
      <p:sp>
        <p:nvSpPr>
          <p:cNvPr id="5" name="Rectangle 4"/>
          <p:cNvSpPr/>
          <p:nvPr/>
        </p:nvSpPr>
        <p:spPr>
          <a:xfrm>
            <a:off x="2551540" y="5748516"/>
            <a:ext cx="7202059" cy="923330"/>
          </a:xfrm>
          <a:prstGeom prst="rect">
            <a:avLst/>
          </a:prstGeom>
        </p:spPr>
        <p:txBody>
          <a:bodyPr wrap="square">
            <a:spAutoFit/>
          </a:bodyPr>
          <a:lstStyle/>
          <a:p>
            <a:r>
              <a:rPr lang="en-US" dirty="0" smtClean="0"/>
              <a:t>These answers mean that the respondents show empathy to the victim and they don’t channel their attention towards the aggressor/bully (there is “anger”, but in small percentage).</a:t>
            </a:r>
            <a:endParaRPr lang="en-US" dirty="0"/>
          </a:p>
        </p:txBody>
      </p:sp>
    </p:spTree>
    <p:extLst>
      <p:ext uri="{BB962C8B-B14F-4D97-AF65-F5344CB8AC3E}">
        <p14:creationId xmlns:p14="http://schemas.microsoft.com/office/powerpoint/2010/main" val="1245397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6">
            <a:extLst>
              <a:ext uri="{FF2B5EF4-FFF2-40B4-BE49-F238E27FC236}">
                <a16:creationId xmlns:a16="http://schemas.microsoft.com/office/drawing/2014/main" id="{AF760E9B-F437-4BCF-80D4-FC80206C9117}"/>
              </a:ext>
            </a:extLst>
          </p:cNvPr>
          <p:cNvGrpSpPr/>
          <p:nvPr/>
        </p:nvGrpSpPr>
        <p:grpSpPr>
          <a:xfrm>
            <a:off x="650633" y="2985718"/>
            <a:ext cx="4043532" cy="644088"/>
            <a:chOff x="755576" y="2985717"/>
            <a:chExt cx="3092136" cy="644088"/>
          </a:xfrm>
        </p:grpSpPr>
        <p:sp>
          <p:nvSpPr>
            <p:cNvPr id="16" name="TextBox 15">
              <a:extLst>
                <a:ext uri="{FF2B5EF4-FFF2-40B4-BE49-F238E27FC236}">
                  <a16:creationId xmlns:a16="http://schemas.microsoft.com/office/drawing/2014/main" id="{AB409856-0A99-448C-BE6C-1E10FDF4C836}"/>
                </a:ext>
              </a:extLst>
            </p:cNvPr>
            <p:cNvSpPr txBox="1"/>
            <p:nvPr/>
          </p:nvSpPr>
          <p:spPr>
            <a:xfrm>
              <a:off x="755576" y="3336198"/>
              <a:ext cx="3092136" cy="293607"/>
            </a:xfrm>
            <a:prstGeom prst="rect">
              <a:avLst/>
            </a:prstGeom>
            <a:noFill/>
          </p:spPr>
          <p:txBody>
            <a:bodyPr wrap="square" rtlCol="0">
              <a:spAutoFit/>
            </a:bodyPr>
            <a:lstStyle/>
            <a:p>
              <a:pPr defTabSz="914286">
                <a:lnSpc>
                  <a:spcPct val="120000"/>
                </a:lnSpc>
              </a:pPr>
              <a:endParaRPr lang="en-US" altLang="ko-KR" sz="1200" dirty="0">
                <a:solidFill>
                  <a:prstClr val="black">
                    <a:lumMod val="75000"/>
                    <a:lumOff val="25000"/>
                  </a:prstClr>
                </a:solidFill>
                <a:cs typeface="Arial" pitchFamily="34" charset="0"/>
              </a:endParaRPr>
            </a:p>
          </p:txBody>
        </p:sp>
        <p:sp>
          <p:nvSpPr>
            <p:cNvPr id="17" name="TextBox 16">
              <a:extLst>
                <a:ext uri="{FF2B5EF4-FFF2-40B4-BE49-F238E27FC236}">
                  <a16:creationId xmlns:a16="http://schemas.microsoft.com/office/drawing/2014/main" id="{71E0863C-06E7-4CF7-B650-284851284913}"/>
                </a:ext>
              </a:extLst>
            </p:cNvPr>
            <p:cNvSpPr txBox="1"/>
            <p:nvPr/>
          </p:nvSpPr>
          <p:spPr>
            <a:xfrm>
              <a:off x="755576" y="2985717"/>
              <a:ext cx="3092136" cy="338554"/>
            </a:xfrm>
            <a:prstGeom prst="rect">
              <a:avLst/>
            </a:prstGeom>
            <a:noFill/>
          </p:spPr>
          <p:txBody>
            <a:bodyPr wrap="square" rtlCol="0">
              <a:spAutoFit/>
            </a:bodyPr>
            <a:lstStyle/>
            <a:p>
              <a:pPr defTabSz="914286"/>
              <a:endParaRPr lang="ko-KR" altLang="en-US" sz="1600" b="1" dirty="0">
                <a:solidFill>
                  <a:prstClr val="black">
                    <a:lumMod val="75000"/>
                    <a:lumOff val="25000"/>
                  </a:prstClr>
                </a:solidFill>
                <a:cs typeface="Arial" pitchFamily="34" charset="0"/>
              </a:endParaRPr>
            </a:p>
          </p:txBody>
        </p:sp>
      </p:grpSp>
      <p:sp>
        <p:nvSpPr>
          <p:cNvPr id="35" name="TextBox 34">
            <a:extLst>
              <a:ext uri="{FF2B5EF4-FFF2-40B4-BE49-F238E27FC236}">
                <a16:creationId xmlns:a16="http://schemas.microsoft.com/office/drawing/2014/main" id="{426BEA7B-DCBA-4FE3-9999-F8953769C0A5}"/>
              </a:ext>
            </a:extLst>
          </p:cNvPr>
          <p:cNvSpPr txBox="1"/>
          <p:nvPr/>
        </p:nvSpPr>
        <p:spPr>
          <a:xfrm>
            <a:off x="507762" y="416876"/>
            <a:ext cx="4787049" cy="584775"/>
          </a:xfrm>
          <a:prstGeom prst="rect">
            <a:avLst/>
          </a:prstGeom>
          <a:noFill/>
        </p:spPr>
        <p:txBody>
          <a:bodyPr wrap="square" rtlCol="0" anchor="ctr">
            <a:spAutoFit/>
          </a:bodyPr>
          <a:lstStyle/>
          <a:p>
            <a:pPr defTabSz="914286"/>
            <a:r>
              <a:rPr lang="en-US" altLang="ko-KR" sz="3200" dirty="0">
                <a:solidFill>
                  <a:srgbClr val="568AD3"/>
                </a:solidFill>
                <a:cs typeface="Arial" pitchFamily="34" charset="0"/>
              </a:rPr>
              <a:t>Question </a:t>
            </a:r>
            <a:r>
              <a:rPr lang="en-US" altLang="ko-KR" sz="3200" dirty="0" smtClean="0">
                <a:solidFill>
                  <a:srgbClr val="568AD3"/>
                </a:solidFill>
                <a:cs typeface="Arial" pitchFamily="34" charset="0"/>
              </a:rPr>
              <a:t>4 – results:</a:t>
            </a:r>
            <a:endParaRPr lang="ko-KR" altLang="en-US" sz="3200" dirty="0">
              <a:solidFill>
                <a:srgbClr val="568AD3"/>
              </a:solidFill>
              <a:cs typeface="Arial" pitchFamily="34" charset="0"/>
            </a:endParaRPr>
          </a:p>
        </p:txBody>
      </p:sp>
      <p:sp>
        <p:nvSpPr>
          <p:cNvPr id="3" name="Picture Placeholder 2">
            <a:extLst>
              <a:ext uri="{FF2B5EF4-FFF2-40B4-BE49-F238E27FC236}">
                <a16:creationId xmlns:a16="http://schemas.microsoft.com/office/drawing/2014/main" id="{1FE4D038-D071-4EFB-9343-231C4B415D31}"/>
              </a:ext>
            </a:extLst>
          </p:cNvPr>
          <p:cNvSpPr>
            <a:spLocks noGrp="1"/>
          </p:cNvSpPr>
          <p:nvPr>
            <p:ph type="pic" sz="quarter" idx="11"/>
          </p:nvPr>
        </p:nvSpPr>
        <p:spPr/>
      </p:sp>
      <p:pic>
        <p:nvPicPr>
          <p:cNvPr id="4" name="Picture 3"/>
          <p:cNvPicPr>
            <a:picLocks noChangeAspect="1"/>
          </p:cNvPicPr>
          <p:nvPr/>
        </p:nvPicPr>
        <p:blipFill>
          <a:blip r:embed="rId2"/>
          <a:stretch>
            <a:fillRect/>
          </a:stretch>
        </p:blipFill>
        <p:spPr>
          <a:xfrm>
            <a:off x="6289515" y="1775580"/>
            <a:ext cx="5710236" cy="3097384"/>
          </a:xfrm>
          <a:prstGeom prst="rect">
            <a:avLst/>
          </a:prstGeom>
        </p:spPr>
      </p:pic>
      <p:sp>
        <p:nvSpPr>
          <p:cNvPr id="10" name="TextBox 9">
            <a:extLst>
              <a:ext uri="{FF2B5EF4-FFF2-40B4-BE49-F238E27FC236}">
                <a16:creationId xmlns:a16="http://schemas.microsoft.com/office/drawing/2014/main" id="{057DF286-435A-4AF1-87BD-EDA4B375BD69}"/>
              </a:ext>
            </a:extLst>
          </p:cNvPr>
          <p:cNvSpPr txBox="1"/>
          <p:nvPr/>
        </p:nvSpPr>
        <p:spPr>
          <a:xfrm>
            <a:off x="507762" y="3242814"/>
            <a:ext cx="3734401" cy="923330"/>
          </a:xfrm>
          <a:prstGeom prst="rect">
            <a:avLst/>
          </a:prstGeom>
          <a:noFill/>
        </p:spPr>
        <p:txBody>
          <a:bodyPr wrap="square" rtlCol="0">
            <a:spAutoFit/>
          </a:bodyPr>
          <a:lstStyle/>
          <a:p>
            <a:pPr defTabSz="914286"/>
            <a:r>
              <a:rPr lang="en-US" altLang="ko-KR" dirty="0" smtClean="0">
                <a:cs typeface="Arial" pitchFamily="34" charset="0"/>
              </a:rPr>
              <a:t>74</a:t>
            </a:r>
            <a:r>
              <a:rPr lang="en-US" altLang="ko-KR" dirty="0">
                <a:cs typeface="Arial" pitchFamily="34" charset="0"/>
              </a:rPr>
              <a:t>% </a:t>
            </a:r>
            <a:r>
              <a:rPr lang="en-US" altLang="ko-KR" dirty="0" smtClean="0">
                <a:cs typeface="Arial" pitchFamily="34" charset="0"/>
              </a:rPr>
              <a:t>of the respondents had direct contact with this phenomenon (this number shows the diffusion of it)</a:t>
            </a:r>
            <a:endParaRPr lang="ko-KR" altLang="en-US" dirty="0">
              <a:cs typeface="Arial" pitchFamily="34" charset="0"/>
            </a:endParaRPr>
          </a:p>
        </p:txBody>
      </p:sp>
    </p:spTree>
    <p:extLst>
      <p:ext uri="{BB962C8B-B14F-4D97-AF65-F5344CB8AC3E}">
        <p14:creationId xmlns:p14="http://schemas.microsoft.com/office/powerpoint/2010/main" val="2222867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6BEA7B-DCBA-4FE3-9999-F8953769C0A5}"/>
              </a:ext>
            </a:extLst>
          </p:cNvPr>
          <p:cNvSpPr txBox="1"/>
          <p:nvPr/>
        </p:nvSpPr>
        <p:spPr>
          <a:xfrm>
            <a:off x="507762" y="416876"/>
            <a:ext cx="4865427" cy="584775"/>
          </a:xfrm>
          <a:prstGeom prst="rect">
            <a:avLst/>
          </a:prstGeom>
          <a:noFill/>
        </p:spPr>
        <p:txBody>
          <a:bodyPr wrap="square" rtlCol="0" anchor="ctr">
            <a:spAutoFit/>
          </a:bodyPr>
          <a:lstStyle/>
          <a:p>
            <a:pPr defTabSz="914286"/>
            <a:r>
              <a:rPr lang="en-US" altLang="ko-KR" sz="3200" dirty="0">
                <a:solidFill>
                  <a:srgbClr val="FF0000"/>
                </a:solidFill>
                <a:cs typeface="Arial" pitchFamily="34" charset="0"/>
              </a:rPr>
              <a:t>Question </a:t>
            </a:r>
            <a:r>
              <a:rPr lang="en-US" altLang="ko-KR" sz="3200" dirty="0" smtClean="0">
                <a:solidFill>
                  <a:srgbClr val="FF0000"/>
                </a:solidFill>
                <a:cs typeface="Arial" pitchFamily="34" charset="0"/>
              </a:rPr>
              <a:t>5 – results: </a:t>
            </a:r>
            <a:endParaRPr lang="ko-KR" altLang="en-US" sz="3200" dirty="0">
              <a:solidFill>
                <a:srgbClr val="FF0000"/>
              </a:solidFill>
              <a:cs typeface="Arial"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6234"/>
          <a:stretch/>
        </p:blipFill>
        <p:spPr>
          <a:xfrm>
            <a:off x="5146765" y="1797784"/>
            <a:ext cx="6374625" cy="3392524"/>
          </a:xfrm>
          <a:prstGeom prst="rect">
            <a:avLst/>
          </a:prstGeom>
        </p:spPr>
      </p:pic>
      <p:sp>
        <p:nvSpPr>
          <p:cNvPr id="2" name="Rectangle 1"/>
          <p:cNvSpPr/>
          <p:nvPr/>
        </p:nvSpPr>
        <p:spPr>
          <a:xfrm>
            <a:off x="1036318" y="1908996"/>
            <a:ext cx="3370219" cy="3170099"/>
          </a:xfrm>
          <a:prstGeom prst="rect">
            <a:avLst/>
          </a:prstGeom>
        </p:spPr>
        <p:txBody>
          <a:bodyPr wrap="square">
            <a:spAutoFit/>
          </a:bodyPr>
          <a:lstStyle/>
          <a:p>
            <a:r>
              <a:rPr lang="en-US" sz="2000" dirty="0" smtClean="0"/>
              <a:t>the people who are indicated as being connected to bullying episodes are classmates (</a:t>
            </a:r>
            <a:r>
              <a:rPr lang="en-US" sz="2000" dirty="0"/>
              <a:t>71%) </a:t>
            </a:r>
            <a:r>
              <a:rPr lang="en-US" sz="2000" dirty="0" smtClean="0"/>
              <a:t>or older students(66</a:t>
            </a:r>
            <a:r>
              <a:rPr lang="en-US" sz="2000" dirty="0"/>
              <a:t>%). </a:t>
            </a:r>
            <a:r>
              <a:rPr lang="en-US" sz="2000" dirty="0" smtClean="0"/>
              <a:t>Only </a:t>
            </a:r>
            <a:r>
              <a:rPr lang="en-US" sz="2000" dirty="0"/>
              <a:t>18% </a:t>
            </a:r>
            <a:r>
              <a:rPr lang="en-US" sz="2000" dirty="0" smtClean="0"/>
              <a:t>of respondents mention adults, but nobody selected teachers for which there is no answer</a:t>
            </a:r>
            <a:endParaRPr lang="en-US" sz="2000" dirty="0"/>
          </a:p>
        </p:txBody>
      </p:sp>
      <p:sp>
        <p:nvSpPr>
          <p:cNvPr id="3" name="Rectangle 2"/>
          <p:cNvSpPr/>
          <p:nvPr/>
        </p:nvSpPr>
        <p:spPr>
          <a:xfrm>
            <a:off x="1881051" y="5436884"/>
            <a:ext cx="8882743" cy="646331"/>
          </a:xfrm>
          <a:prstGeom prst="rect">
            <a:avLst/>
          </a:prstGeom>
        </p:spPr>
        <p:txBody>
          <a:bodyPr wrap="square">
            <a:spAutoFit/>
          </a:bodyPr>
          <a:lstStyle/>
          <a:p>
            <a:r>
              <a:rPr lang="en-US" dirty="0" smtClean="0"/>
              <a:t>Very interesting aspect: the data show that this phenomenon happens in the extended environment of school, pupils making a difference between the 2 realities. </a:t>
            </a:r>
            <a:endParaRPr lang="en-US" dirty="0"/>
          </a:p>
        </p:txBody>
      </p:sp>
    </p:spTree>
    <p:extLst>
      <p:ext uri="{BB962C8B-B14F-4D97-AF65-F5344CB8AC3E}">
        <p14:creationId xmlns:p14="http://schemas.microsoft.com/office/powerpoint/2010/main" val="3202022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41C533-4935-4F3B-B281-37B6AAA2638B}"/>
              </a:ext>
            </a:extLst>
          </p:cNvPr>
          <p:cNvSpPr txBox="1"/>
          <p:nvPr/>
        </p:nvSpPr>
        <p:spPr>
          <a:xfrm>
            <a:off x="6801394" y="2011679"/>
            <a:ext cx="4393185" cy="2862322"/>
          </a:xfrm>
          <a:prstGeom prst="rect">
            <a:avLst/>
          </a:prstGeom>
          <a:noFill/>
        </p:spPr>
        <p:txBody>
          <a:bodyPr wrap="square" rtlCol="0">
            <a:spAutoFit/>
          </a:bodyPr>
          <a:lstStyle/>
          <a:p>
            <a:pPr defTabSz="914286"/>
            <a:r>
              <a:rPr lang="en-US" altLang="ko-KR" dirty="0" smtClean="0">
                <a:solidFill>
                  <a:prstClr val="black">
                    <a:lumMod val="75000"/>
                    <a:lumOff val="25000"/>
                  </a:prstClr>
                </a:solidFill>
                <a:cs typeface="Arial" pitchFamily="34" charset="0"/>
              </a:rPr>
              <a:t>As a possible direct intervention is announcing an adult (</a:t>
            </a:r>
            <a:r>
              <a:rPr lang="en-US" altLang="ko-KR" dirty="0">
                <a:solidFill>
                  <a:prstClr val="black">
                    <a:lumMod val="75000"/>
                    <a:lumOff val="25000"/>
                  </a:prstClr>
                </a:solidFill>
                <a:cs typeface="Arial" pitchFamily="34" charset="0"/>
              </a:rPr>
              <a:t>97%) </a:t>
            </a:r>
            <a:r>
              <a:rPr lang="en-US" altLang="ko-KR" dirty="0" smtClean="0">
                <a:solidFill>
                  <a:prstClr val="black">
                    <a:lumMod val="75000"/>
                    <a:lumOff val="25000"/>
                  </a:prstClr>
                </a:solidFill>
                <a:cs typeface="Arial" pitchFamily="34" charset="0"/>
              </a:rPr>
              <a:t>or getting help from a colleague (</a:t>
            </a:r>
            <a:r>
              <a:rPr lang="en-US" altLang="ko-KR" dirty="0">
                <a:solidFill>
                  <a:prstClr val="black">
                    <a:lumMod val="75000"/>
                    <a:lumOff val="25000"/>
                  </a:prstClr>
                </a:solidFill>
                <a:cs typeface="Arial" pitchFamily="34" charset="0"/>
              </a:rPr>
              <a:t>63%), </a:t>
            </a:r>
            <a:r>
              <a:rPr lang="en-US" altLang="ko-KR" dirty="0" smtClean="0">
                <a:solidFill>
                  <a:prstClr val="black">
                    <a:lumMod val="75000"/>
                    <a:lumOff val="25000"/>
                  </a:prstClr>
                </a:solidFill>
                <a:cs typeface="Arial" pitchFamily="34" charset="0"/>
              </a:rPr>
              <a:t>many students show empathy to the victim and support it emotionally (</a:t>
            </a:r>
            <a:r>
              <a:rPr lang="en-US" altLang="ko-KR" dirty="0">
                <a:solidFill>
                  <a:prstClr val="black">
                    <a:lumMod val="75000"/>
                    <a:lumOff val="25000"/>
                  </a:prstClr>
                </a:solidFill>
                <a:cs typeface="Arial" pitchFamily="34" charset="0"/>
              </a:rPr>
              <a:t>47%), </a:t>
            </a:r>
            <a:r>
              <a:rPr lang="en-US" altLang="ko-KR" dirty="0" smtClean="0">
                <a:solidFill>
                  <a:prstClr val="black">
                    <a:lumMod val="75000"/>
                    <a:lumOff val="25000"/>
                  </a:prstClr>
                </a:solidFill>
                <a:cs typeface="Arial" pitchFamily="34" charset="0"/>
              </a:rPr>
              <a:t>and </a:t>
            </a:r>
            <a:r>
              <a:rPr lang="en-US" altLang="ko-KR" dirty="0">
                <a:solidFill>
                  <a:prstClr val="black">
                    <a:lumMod val="75000"/>
                    <a:lumOff val="25000"/>
                  </a:prstClr>
                </a:solidFill>
                <a:cs typeface="Arial" pitchFamily="34" charset="0"/>
              </a:rPr>
              <a:t>8% </a:t>
            </a:r>
            <a:r>
              <a:rPr lang="en-US" altLang="ko-KR" dirty="0" smtClean="0">
                <a:solidFill>
                  <a:prstClr val="black">
                    <a:lumMod val="75000"/>
                    <a:lumOff val="25000"/>
                  </a:prstClr>
                </a:solidFill>
                <a:cs typeface="Arial" pitchFamily="34" charset="0"/>
              </a:rPr>
              <a:t>would confront the bully directly. There is a small percentage of respondents who are afraid to intervene(10</a:t>
            </a:r>
            <a:r>
              <a:rPr lang="en-US" altLang="ko-KR" dirty="0">
                <a:solidFill>
                  <a:prstClr val="black">
                    <a:lumMod val="75000"/>
                    <a:lumOff val="25000"/>
                  </a:prstClr>
                </a:solidFill>
                <a:cs typeface="Arial" pitchFamily="34" charset="0"/>
              </a:rPr>
              <a:t>%), </a:t>
            </a:r>
            <a:r>
              <a:rPr lang="en-US" altLang="ko-KR" dirty="0" smtClean="0">
                <a:solidFill>
                  <a:prstClr val="black">
                    <a:lumMod val="75000"/>
                    <a:lumOff val="25000"/>
                  </a:prstClr>
                </a:solidFill>
                <a:cs typeface="Arial" pitchFamily="34" charset="0"/>
              </a:rPr>
              <a:t>and there is no answer to show lack of involvement, indifference or carelessness.</a:t>
            </a:r>
            <a:endParaRPr lang="ko-KR" altLang="en-US" dirty="0">
              <a:solidFill>
                <a:prstClr val="black">
                  <a:lumMod val="75000"/>
                  <a:lumOff val="25000"/>
                </a:prstClr>
              </a:solidFill>
              <a:cs typeface="Arial" pitchFamily="34" charset="0"/>
            </a:endParaRPr>
          </a:p>
        </p:txBody>
      </p:sp>
      <p:sp>
        <p:nvSpPr>
          <p:cNvPr id="10" name="Text Placeholder 3">
            <a:extLst>
              <a:ext uri="{FF2B5EF4-FFF2-40B4-BE49-F238E27FC236}">
                <a16:creationId xmlns:a16="http://schemas.microsoft.com/office/drawing/2014/main" id="{BC33A555-7233-4D04-B64A-D3321A8D289C}"/>
              </a:ext>
            </a:extLst>
          </p:cNvPr>
          <p:cNvSpPr txBox="1">
            <a:spLocks/>
          </p:cNvSpPr>
          <p:nvPr/>
        </p:nvSpPr>
        <p:spPr>
          <a:xfrm>
            <a:off x="7595553" y="787062"/>
            <a:ext cx="4169728" cy="1224617"/>
          </a:xfrm>
          <a:prstGeom prst="rect">
            <a:avLst/>
          </a:prstGeom>
        </p:spPr>
        <p:txBody>
          <a:bodyPr anchor="ctr"/>
          <a:lstStyle>
            <a:lvl1pPr marL="0" indent="0" algn="l" defTabSz="914400" rtl="0" eaLnBrk="1" latinLnBrk="1" hangingPunct="1">
              <a:spcBef>
                <a:spcPct val="20000"/>
              </a:spcBef>
              <a:buFont typeface="Arial" pitchFamily="34" charset="0"/>
              <a:buNone/>
              <a:defRPr sz="28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ko-KR" sz="3200" dirty="0" smtClean="0">
                <a:solidFill>
                  <a:schemeClr val="accent1">
                    <a:lumMod val="75000"/>
                  </a:schemeClr>
                </a:solidFill>
                <a:cs typeface="Arial" pitchFamily="34" charset="0"/>
              </a:rPr>
              <a:t>Question 6 – results:</a:t>
            </a:r>
            <a:endParaRPr lang="ko-KR" altLang="en-US" sz="3200" dirty="0">
              <a:solidFill>
                <a:schemeClr val="accent1">
                  <a:lumMod val="75000"/>
                </a:schemeClr>
              </a:solidFill>
              <a:cs typeface="Arial"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022"/>
          <a:stretch/>
        </p:blipFill>
        <p:spPr>
          <a:xfrm>
            <a:off x="156755" y="475053"/>
            <a:ext cx="6106439" cy="3233795"/>
          </a:xfrm>
          <a:prstGeom prst="rect">
            <a:avLst/>
          </a:prstGeom>
        </p:spPr>
      </p:pic>
      <p:sp>
        <p:nvSpPr>
          <p:cNvPr id="2" name="Rectangle 1"/>
          <p:cNvSpPr/>
          <p:nvPr/>
        </p:nvSpPr>
        <p:spPr>
          <a:xfrm>
            <a:off x="3683727" y="5265887"/>
            <a:ext cx="6096000" cy="1200329"/>
          </a:xfrm>
          <a:prstGeom prst="rect">
            <a:avLst/>
          </a:prstGeom>
        </p:spPr>
        <p:txBody>
          <a:bodyPr>
            <a:spAutoFit/>
          </a:bodyPr>
          <a:lstStyle/>
          <a:p>
            <a:r>
              <a:rPr lang="en-US" dirty="0" smtClean="0"/>
              <a:t>This high percentage of pupils who would announce an adult is the signal that they seek for a real help from our part which is very normal and which forces us to look for realistic solutions to handle the bullying situations. </a:t>
            </a:r>
            <a:endParaRPr lang="en-US" dirty="0"/>
          </a:p>
        </p:txBody>
      </p:sp>
    </p:spTree>
    <p:extLst>
      <p:ext uri="{BB962C8B-B14F-4D97-AF65-F5344CB8AC3E}">
        <p14:creationId xmlns:p14="http://schemas.microsoft.com/office/powerpoint/2010/main" val="562773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t>Teachers </a:t>
            </a:r>
            <a:endParaRPr lang="en-US" dirty="0"/>
          </a:p>
        </p:txBody>
      </p:sp>
      <p:grpSp>
        <p:nvGrpSpPr>
          <p:cNvPr id="3" name="Group 2">
            <a:extLst>
              <a:ext uri="{FF2B5EF4-FFF2-40B4-BE49-F238E27FC236}">
                <a16:creationId xmlns:a16="http://schemas.microsoft.com/office/drawing/2014/main" id="{D04499CE-2AFA-4059-A9A2-12C85BF26908}"/>
              </a:ext>
            </a:extLst>
          </p:cNvPr>
          <p:cNvGrpSpPr/>
          <p:nvPr/>
        </p:nvGrpSpPr>
        <p:grpSpPr>
          <a:xfrm flipH="1">
            <a:off x="323529" y="1190424"/>
            <a:ext cx="2653108" cy="4167106"/>
            <a:chOff x="1185779" y="1929660"/>
            <a:chExt cx="2653108" cy="4167106"/>
          </a:xfrm>
        </p:grpSpPr>
        <p:sp>
          <p:nvSpPr>
            <p:cNvPr id="4" name="Freeform: Shape 3">
              <a:extLst>
                <a:ext uri="{FF2B5EF4-FFF2-40B4-BE49-F238E27FC236}">
                  <a16:creationId xmlns:a16="http://schemas.microsoft.com/office/drawing/2014/main" id="{B45B6E50-1ED1-4F6D-8BA5-AC39B8783E33}"/>
                </a:ext>
              </a:extLst>
            </p:cNvPr>
            <p:cNvSpPr/>
            <p:nvPr/>
          </p:nvSpPr>
          <p:spPr>
            <a:xfrm rot="10800000">
              <a:off x="2031023" y="2910519"/>
              <a:ext cx="914400" cy="3186247"/>
            </a:xfrm>
            <a:custGeom>
              <a:avLst/>
              <a:gdLst>
                <a:gd name="connsiteX0" fmla="*/ 622790 w 914400"/>
                <a:gd name="connsiteY0" fmla="*/ 351869 h 2652291"/>
                <a:gd name="connsiteX1" fmla="*/ 457202 w 914400"/>
                <a:gd name="connsiteY1" fmla="*/ 91618 h 2652291"/>
                <a:gd name="connsiteX2" fmla="*/ 291613 w 914400"/>
                <a:gd name="connsiteY2" fmla="*/ 351869 h 2652291"/>
                <a:gd name="connsiteX3" fmla="*/ 692394 w 914400"/>
                <a:gd name="connsiteY3" fmla="*/ 2652291 h 2652291"/>
                <a:gd name="connsiteX4" fmla="*/ 649531 w 914400"/>
                <a:gd name="connsiteY4" fmla="*/ 2652291 h 2652291"/>
                <a:gd name="connsiteX5" fmla="*/ 649532 w 914400"/>
                <a:gd name="connsiteY5" fmla="*/ 946070 h 2652291"/>
                <a:gd name="connsiteX6" fmla="*/ 460497 w 914400"/>
                <a:gd name="connsiteY6" fmla="*/ 757035 h 2652291"/>
                <a:gd name="connsiteX7" fmla="*/ 271462 w 914400"/>
                <a:gd name="connsiteY7" fmla="*/ 946070 h 2652291"/>
                <a:gd name="connsiteX8" fmla="*/ 271462 w 914400"/>
                <a:gd name="connsiteY8" fmla="*/ 2652291 h 2652291"/>
                <a:gd name="connsiteX9" fmla="*/ 228599 w 914400"/>
                <a:gd name="connsiteY9" fmla="*/ 2652291 h 2652291"/>
                <a:gd name="connsiteX10" fmla="*/ 228600 w 914400"/>
                <a:gd name="connsiteY10" fmla="*/ 946070 h 2652291"/>
                <a:gd name="connsiteX11" fmla="*/ 39565 w 914400"/>
                <a:gd name="connsiteY11" fmla="*/ 757035 h 2652291"/>
                <a:gd name="connsiteX12" fmla="*/ 39565 w 914400"/>
                <a:gd name="connsiteY12" fmla="*/ 2061099 h 2652291"/>
                <a:gd name="connsiteX13" fmla="*/ 0 w 914400"/>
                <a:gd name="connsiteY13" fmla="*/ 2061099 h 2652291"/>
                <a:gd name="connsiteX14" fmla="*/ 0 w 914400"/>
                <a:gd name="connsiteY14" fmla="*/ 718570 h 2652291"/>
                <a:gd name="connsiteX15" fmla="*/ 0 w 914400"/>
                <a:gd name="connsiteY15" fmla="*/ 718569 h 2652291"/>
                <a:gd name="connsiteX16" fmla="*/ 1 w 914400"/>
                <a:gd name="connsiteY16" fmla="*/ 718569 h 2652291"/>
                <a:gd name="connsiteX17" fmla="*/ 457200 w 914400"/>
                <a:gd name="connsiteY17" fmla="*/ 0 h 2652291"/>
                <a:gd name="connsiteX18" fmla="*/ 914399 w 914400"/>
                <a:gd name="connsiteY18" fmla="*/ 718569 h 2652291"/>
                <a:gd name="connsiteX19" fmla="*/ 914400 w 914400"/>
                <a:gd name="connsiteY19" fmla="*/ 718569 h 2652291"/>
                <a:gd name="connsiteX20" fmla="*/ 914400 w 914400"/>
                <a:gd name="connsiteY20" fmla="*/ 718570 h 2652291"/>
                <a:gd name="connsiteX21" fmla="*/ 914400 w 914400"/>
                <a:gd name="connsiteY21" fmla="*/ 2061098 h 2652291"/>
                <a:gd name="connsiteX22" fmla="*/ 881428 w 914400"/>
                <a:gd name="connsiteY22" fmla="*/ 2061098 h 2652291"/>
                <a:gd name="connsiteX23" fmla="*/ 881428 w 914400"/>
                <a:gd name="connsiteY23" fmla="*/ 757035 h 2652291"/>
                <a:gd name="connsiteX24" fmla="*/ 692393 w 914400"/>
                <a:gd name="connsiteY24" fmla="*/ 946070 h 2652291"/>
                <a:gd name="connsiteX0" fmla="*/ 622790 w 914400"/>
                <a:gd name="connsiteY0" fmla="*/ 351869 h 3186247"/>
                <a:gd name="connsiteX1" fmla="*/ 457202 w 914400"/>
                <a:gd name="connsiteY1" fmla="*/ 91618 h 3186247"/>
                <a:gd name="connsiteX2" fmla="*/ 291613 w 914400"/>
                <a:gd name="connsiteY2" fmla="*/ 351869 h 3186247"/>
                <a:gd name="connsiteX3" fmla="*/ 622790 w 914400"/>
                <a:gd name="connsiteY3" fmla="*/ 351869 h 3186247"/>
                <a:gd name="connsiteX4" fmla="*/ 692394 w 914400"/>
                <a:gd name="connsiteY4" fmla="*/ 2652291 h 3186247"/>
                <a:gd name="connsiteX5" fmla="*/ 649531 w 914400"/>
                <a:gd name="connsiteY5" fmla="*/ 2652291 h 3186247"/>
                <a:gd name="connsiteX6" fmla="*/ 649532 w 914400"/>
                <a:gd name="connsiteY6" fmla="*/ 946070 h 3186247"/>
                <a:gd name="connsiteX7" fmla="*/ 460497 w 914400"/>
                <a:gd name="connsiteY7" fmla="*/ 757035 h 3186247"/>
                <a:gd name="connsiteX8" fmla="*/ 271462 w 914400"/>
                <a:gd name="connsiteY8" fmla="*/ 946070 h 3186247"/>
                <a:gd name="connsiteX9" fmla="*/ 271462 w 914400"/>
                <a:gd name="connsiteY9" fmla="*/ 2652291 h 3186247"/>
                <a:gd name="connsiteX10" fmla="*/ 225262 w 914400"/>
                <a:gd name="connsiteY10" fmla="*/ 3186247 h 3186247"/>
                <a:gd name="connsiteX11" fmla="*/ 228600 w 914400"/>
                <a:gd name="connsiteY11" fmla="*/ 946070 h 3186247"/>
                <a:gd name="connsiteX12" fmla="*/ 39565 w 914400"/>
                <a:gd name="connsiteY12" fmla="*/ 757035 h 3186247"/>
                <a:gd name="connsiteX13" fmla="*/ 39565 w 914400"/>
                <a:gd name="connsiteY13" fmla="*/ 2061099 h 3186247"/>
                <a:gd name="connsiteX14" fmla="*/ 0 w 914400"/>
                <a:gd name="connsiteY14" fmla="*/ 2061099 h 3186247"/>
                <a:gd name="connsiteX15" fmla="*/ 0 w 914400"/>
                <a:gd name="connsiteY15" fmla="*/ 718570 h 3186247"/>
                <a:gd name="connsiteX16" fmla="*/ 0 w 914400"/>
                <a:gd name="connsiteY16" fmla="*/ 718569 h 3186247"/>
                <a:gd name="connsiteX17" fmla="*/ 1 w 914400"/>
                <a:gd name="connsiteY17" fmla="*/ 718569 h 3186247"/>
                <a:gd name="connsiteX18" fmla="*/ 457200 w 914400"/>
                <a:gd name="connsiteY18" fmla="*/ 0 h 3186247"/>
                <a:gd name="connsiteX19" fmla="*/ 914399 w 914400"/>
                <a:gd name="connsiteY19" fmla="*/ 718569 h 3186247"/>
                <a:gd name="connsiteX20" fmla="*/ 914400 w 914400"/>
                <a:gd name="connsiteY20" fmla="*/ 718569 h 3186247"/>
                <a:gd name="connsiteX21" fmla="*/ 914400 w 914400"/>
                <a:gd name="connsiteY21" fmla="*/ 718570 h 3186247"/>
                <a:gd name="connsiteX22" fmla="*/ 914400 w 914400"/>
                <a:gd name="connsiteY22" fmla="*/ 2061098 h 3186247"/>
                <a:gd name="connsiteX23" fmla="*/ 881428 w 914400"/>
                <a:gd name="connsiteY23" fmla="*/ 2061098 h 3186247"/>
                <a:gd name="connsiteX24" fmla="*/ 881428 w 914400"/>
                <a:gd name="connsiteY24" fmla="*/ 757035 h 3186247"/>
                <a:gd name="connsiteX25" fmla="*/ 692393 w 914400"/>
                <a:gd name="connsiteY25" fmla="*/ 946070 h 3186247"/>
                <a:gd name="connsiteX26" fmla="*/ 692394 w 914400"/>
                <a:gd name="connsiteY26" fmla="*/ 2652291 h 3186247"/>
                <a:gd name="connsiteX0" fmla="*/ 622790 w 914400"/>
                <a:gd name="connsiteY0" fmla="*/ 351869 h 3186247"/>
                <a:gd name="connsiteX1" fmla="*/ 457202 w 914400"/>
                <a:gd name="connsiteY1" fmla="*/ 91618 h 3186247"/>
                <a:gd name="connsiteX2" fmla="*/ 291613 w 914400"/>
                <a:gd name="connsiteY2" fmla="*/ 351869 h 3186247"/>
                <a:gd name="connsiteX3" fmla="*/ 622790 w 914400"/>
                <a:gd name="connsiteY3" fmla="*/ 351869 h 3186247"/>
                <a:gd name="connsiteX4" fmla="*/ 692394 w 914400"/>
                <a:gd name="connsiteY4" fmla="*/ 2652291 h 3186247"/>
                <a:gd name="connsiteX5" fmla="*/ 649531 w 914400"/>
                <a:gd name="connsiteY5" fmla="*/ 2652291 h 3186247"/>
                <a:gd name="connsiteX6" fmla="*/ 649532 w 914400"/>
                <a:gd name="connsiteY6" fmla="*/ 946070 h 3186247"/>
                <a:gd name="connsiteX7" fmla="*/ 460497 w 914400"/>
                <a:gd name="connsiteY7" fmla="*/ 757035 h 3186247"/>
                <a:gd name="connsiteX8" fmla="*/ 271462 w 914400"/>
                <a:gd name="connsiteY8" fmla="*/ 946070 h 3186247"/>
                <a:gd name="connsiteX9" fmla="*/ 268124 w 914400"/>
                <a:gd name="connsiteY9" fmla="*/ 3172898 h 3186247"/>
                <a:gd name="connsiteX10" fmla="*/ 225262 w 914400"/>
                <a:gd name="connsiteY10" fmla="*/ 3186247 h 3186247"/>
                <a:gd name="connsiteX11" fmla="*/ 228600 w 914400"/>
                <a:gd name="connsiteY11" fmla="*/ 946070 h 3186247"/>
                <a:gd name="connsiteX12" fmla="*/ 39565 w 914400"/>
                <a:gd name="connsiteY12" fmla="*/ 757035 h 3186247"/>
                <a:gd name="connsiteX13" fmla="*/ 39565 w 914400"/>
                <a:gd name="connsiteY13" fmla="*/ 2061099 h 3186247"/>
                <a:gd name="connsiteX14" fmla="*/ 0 w 914400"/>
                <a:gd name="connsiteY14" fmla="*/ 2061099 h 3186247"/>
                <a:gd name="connsiteX15" fmla="*/ 0 w 914400"/>
                <a:gd name="connsiteY15" fmla="*/ 718570 h 3186247"/>
                <a:gd name="connsiteX16" fmla="*/ 0 w 914400"/>
                <a:gd name="connsiteY16" fmla="*/ 718569 h 3186247"/>
                <a:gd name="connsiteX17" fmla="*/ 1 w 914400"/>
                <a:gd name="connsiteY17" fmla="*/ 718569 h 3186247"/>
                <a:gd name="connsiteX18" fmla="*/ 457200 w 914400"/>
                <a:gd name="connsiteY18" fmla="*/ 0 h 3186247"/>
                <a:gd name="connsiteX19" fmla="*/ 914399 w 914400"/>
                <a:gd name="connsiteY19" fmla="*/ 718569 h 3186247"/>
                <a:gd name="connsiteX20" fmla="*/ 914400 w 914400"/>
                <a:gd name="connsiteY20" fmla="*/ 718569 h 3186247"/>
                <a:gd name="connsiteX21" fmla="*/ 914400 w 914400"/>
                <a:gd name="connsiteY21" fmla="*/ 718570 h 3186247"/>
                <a:gd name="connsiteX22" fmla="*/ 914400 w 914400"/>
                <a:gd name="connsiteY22" fmla="*/ 2061098 h 3186247"/>
                <a:gd name="connsiteX23" fmla="*/ 881428 w 914400"/>
                <a:gd name="connsiteY23" fmla="*/ 2061098 h 3186247"/>
                <a:gd name="connsiteX24" fmla="*/ 881428 w 914400"/>
                <a:gd name="connsiteY24" fmla="*/ 757035 h 3186247"/>
                <a:gd name="connsiteX25" fmla="*/ 692393 w 914400"/>
                <a:gd name="connsiteY25" fmla="*/ 946070 h 3186247"/>
                <a:gd name="connsiteX26" fmla="*/ 692394 w 914400"/>
                <a:gd name="connsiteY26" fmla="*/ 2652291 h 31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4400" h="3186247">
                  <a:moveTo>
                    <a:pt x="622790" y="351869"/>
                  </a:moveTo>
                  <a:lnTo>
                    <a:pt x="457202" y="91618"/>
                  </a:lnTo>
                  <a:lnTo>
                    <a:pt x="291613" y="351869"/>
                  </a:lnTo>
                  <a:lnTo>
                    <a:pt x="622790" y="351869"/>
                  </a:lnTo>
                  <a:close/>
                  <a:moveTo>
                    <a:pt x="692394" y="2652291"/>
                  </a:moveTo>
                  <a:lnTo>
                    <a:pt x="649531" y="2652291"/>
                  </a:lnTo>
                  <a:cubicBezTo>
                    <a:pt x="649531" y="2083551"/>
                    <a:pt x="649532" y="1514810"/>
                    <a:pt x="649532" y="946070"/>
                  </a:cubicBezTo>
                  <a:cubicBezTo>
                    <a:pt x="649532" y="841669"/>
                    <a:pt x="564898" y="757035"/>
                    <a:pt x="460497" y="757035"/>
                  </a:cubicBezTo>
                  <a:cubicBezTo>
                    <a:pt x="356096" y="757035"/>
                    <a:pt x="271462" y="841669"/>
                    <a:pt x="271462" y="946070"/>
                  </a:cubicBezTo>
                  <a:cubicBezTo>
                    <a:pt x="270349" y="1688346"/>
                    <a:pt x="269237" y="2430622"/>
                    <a:pt x="268124" y="3172898"/>
                  </a:cubicBezTo>
                  <a:lnTo>
                    <a:pt x="225262" y="3186247"/>
                  </a:lnTo>
                  <a:cubicBezTo>
                    <a:pt x="225262" y="2617507"/>
                    <a:pt x="228600" y="1514810"/>
                    <a:pt x="228600" y="946070"/>
                  </a:cubicBezTo>
                  <a:cubicBezTo>
                    <a:pt x="228600" y="841669"/>
                    <a:pt x="143966" y="757035"/>
                    <a:pt x="39565" y="757035"/>
                  </a:cubicBezTo>
                  <a:lnTo>
                    <a:pt x="39565" y="2061099"/>
                  </a:lnTo>
                  <a:lnTo>
                    <a:pt x="0" y="2061099"/>
                  </a:lnTo>
                  <a:lnTo>
                    <a:pt x="0" y="718570"/>
                  </a:lnTo>
                  <a:lnTo>
                    <a:pt x="0" y="718569"/>
                  </a:lnTo>
                  <a:lnTo>
                    <a:pt x="1" y="718569"/>
                  </a:lnTo>
                  <a:lnTo>
                    <a:pt x="457200" y="0"/>
                  </a:lnTo>
                  <a:lnTo>
                    <a:pt x="914399" y="718569"/>
                  </a:lnTo>
                  <a:lnTo>
                    <a:pt x="914400" y="718569"/>
                  </a:lnTo>
                  <a:lnTo>
                    <a:pt x="914400" y="718570"/>
                  </a:lnTo>
                  <a:lnTo>
                    <a:pt x="914400" y="2061098"/>
                  </a:lnTo>
                  <a:lnTo>
                    <a:pt x="881428" y="2061098"/>
                  </a:lnTo>
                  <a:lnTo>
                    <a:pt x="881428" y="757035"/>
                  </a:lnTo>
                  <a:cubicBezTo>
                    <a:pt x="777027" y="757035"/>
                    <a:pt x="692393" y="841669"/>
                    <a:pt x="692393" y="946070"/>
                  </a:cubicBezTo>
                  <a:cubicBezTo>
                    <a:pt x="692393" y="1514810"/>
                    <a:pt x="692394" y="2083551"/>
                    <a:pt x="692394" y="265229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5" name="Freeform 45">
              <a:extLst>
                <a:ext uri="{FF2B5EF4-FFF2-40B4-BE49-F238E27FC236}">
                  <a16:creationId xmlns:a16="http://schemas.microsoft.com/office/drawing/2014/main" id="{CE1BC6D0-1E6F-4C51-85B4-308C1F7BD0FA}"/>
                </a:ext>
              </a:extLst>
            </p:cNvPr>
            <p:cNvSpPr/>
            <p:nvPr/>
          </p:nvSpPr>
          <p:spPr>
            <a:xfrm rot="810005" flipH="1">
              <a:off x="2946073" y="3638269"/>
              <a:ext cx="892814" cy="522488"/>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6" name="Freeform 50">
              <a:extLst>
                <a:ext uri="{FF2B5EF4-FFF2-40B4-BE49-F238E27FC236}">
                  <a16:creationId xmlns:a16="http://schemas.microsoft.com/office/drawing/2014/main" id="{1046CD69-C029-4339-AC09-76E397CED77E}"/>
                </a:ext>
              </a:extLst>
            </p:cNvPr>
            <p:cNvSpPr/>
            <p:nvPr/>
          </p:nvSpPr>
          <p:spPr>
            <a:xfrm rot="1369059">
              <a:off x="1185779" y="3324128"/>
              <a:ext cx="1045654" cy="61193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7" name="Freeform 45">
              <a:extLst>
                <a:ext uri="{FF2B5EF4-FFF2-40B4-BE49-F238E27FC236}">
                  <a16:creationId xmlns:a16="http://schemas.microsoft.com/office/drawing/2014/main" id="{18D99640-C15E-43EB-BA78-85666693CB4E}"/>
                </a:ext>
              </a:extLst>
            </p:cNvPr>
            <p:cNvSpPr/>
            <p:nvPr/>
          </p:nvSpPr>
          <p:spPr>
            <a:xfrm rot="21310303" flipH="1">
              <a:off x="2684779" y="3281210"/>
              <a:ext cx="454929" cy="266232"/>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8" name="Freeform 45">
              <a:extLst>
                <a:ext uri="{FF2B5EF4-FFF2-40B4-BE49-F238E27FC236}">
                  <a16:creationId xmlns:a16="http://schemas.microsoft.com/office/drawing/2014/main" id="{11497162-DCAD-4D14-84BB-B33C79B1F93E}"/>
                </a:ext>
              </a:extLst>
            </p:cNvPr>
            <p:cNvSpPr/>
            <p:nvPr/>
          </p:nvSpPr>
          <p:spPr>
            <a:xfrm rot="396499" flipH="1">
              <a:off x="2040745" y="3833601"/>
              <a:ext cx="485708" cy="28424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9" name="Freeform 50">
              <a:extLst>
                <a:ext uri="{FF2B5EF4-FFF2-40B4-BE49-F238E27FC236}">
                  <a16:creationId xmlns:a16="http://schemas.microsoft.com/office/drawing/2014/main" id="{9351A2EC-1257-4C7E-AC87-73EB727D6EA7}"/>
                </a:ext>
              </a:extLst>
            </p:cNvPr>
            <p:cNvSpPr/>
            <p:nvPr/>
          </p:nvSpPr>
          <p:spPr>
            <a:xfrm rot="403061">
              <a:off x="1973760" y="3291297"/>
              <a:ext cx="315405" cy="184580"/>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10" name="Freeform 45">
              <a:extLst>
                <a:ext uri="{FF2B5EF4-FFF2-40B4-BE49-F238E27FC236}">
                  <a16:creationId xmlns:a16="http://schemas.microsoft.com/office/drawing/2014/main" id="{004F0EA3-645B-4BE0-9556-F49C15CE983E}"/>
                </a:ext>
              </a:extLst>
            </p:cNvPr>
            <p:cNvSpPr/>
            <p:nvPr/>
          </p:nvSpPr>
          <p:spPr>
            <a:xfrm rot="20700000" flipH="1">
              <a:off x="2239731" y="3133449"/>
              <a:ext cx="485708" cy="28424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11" name="Freeform 45">
              <a:extLst>
                <a:ext uri="{FF2B5EF4-FFF2-40B4-BE49-F238E27FC236}">
                  <a16:creationId xmlns:a16="http://schemas.microsoft.com/office/drawing/2014/main" id="{6CBD82DC-5DA7-4805-9808-1F82E6A8FEED}"/>
                </a:ext>
              </a:extLst>
            </p:cNvPr>
            <p:cNvSpPr/>
            <p:nvPr/>
          </p:nvSpPr>
          <p:spPr>
            <a:xfrm rot="383939" flipH="1">
              <a:off x="2689409" y="2510205"/>
              <a:ext cx="937541" cy="548664"/>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dirty="0">
                <a:solidFill>
                  <a:prstClr val="white"/>
                </a:solidFill>
              </a:endParaRPr>
            </a:p>
          </p:txBody>
        </p:sp>
        <p:sp>
          <p:nvSpPr>
            <p:cNvPr id="12" name="Freeform 45">
              <a:extLst>
                <a:ext uri="{FF2B5EF4-FFF2-40B4-BE49-F238E27FC236}">
                  <a16:creationId xmlns:a16="http://schemas.microsoft.com/office/drawing/2014/main" id="{1D2D431A-0624-450C-9F8F-983CE6731AB9}"/>
                </a:ext>
              </a:extLst>
            </p:cNvPr>
            <p:cNvSpPr/>
            <p:nvPr/>
          </p:nvSpPr>
          <p:spPr>
            <a:xfrm rot="20700000" flipH="1">
              <a:off x="2884599" y="4188611"/>
              <a:ext cx="374207" cy="218992"/>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13" name="Freeform 50">
              <a:extLst>
                <a:ext uri="{FF2B5EF4-FFF2-40B4-BE49-F238E27FC236}">
                  <a16:creationId xmlns:a16="http://schemas.microsoft.com/office/drawing/2014/main" id="{32FA6780-0423-4063-A2B5-2676E27844C9}"/>
                </a:ext>
              </a:extLst>
            </p:cNvPr>
            <p:cNvSpPr/>
            <p:nvPr/>
          </p:nvSpPr>
          <p:spPr>
            <a:xfrm rot="1057610">
              <a:off x="1400309" y="1929660"/>
              <a:ext cx="1496493" cy="875772"/>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14" name="Freeform 45">
              <a:extLst>
                <a:ext uri="{FF2B5EF4-FFF2-40B4-BE49-F238E27FC236}">
                  <a16:creationId xmlns:a16="http://schemas.microsoft.com/office/drawing/2014/main" id="{943B5D45-5AE4-4F9F-B98C-B910ED4339BD}"/>
                </a:ext>
              </a:extLst>
            </p:cNvPr>
            <p:cNvSpPr/>
            <p:nvPr/>
          </p:nvSpPr>
          <p:spPr>
            <a:xfrm rot="20700000" flipH="1">
              <a:off x="1876922" y="2833176"/>
              <a:ext cx="400079" cy="234133"/>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15" name="Freeform 50">
              <a:extLst>
                <a:ext uri="{FF2B5EF4-FFF2-40B4-BE49-F238E27FC236}">
                  <a16:creationId xmlns:a16="http://schemas.microsoft.com/office/drawing/2014/main" id="{160CF6DF-304B-4C33-8794-554A27FD4C15}"/>
                </a:ext>
              </a:extLst>
            </p:cNvPr>
            <p:cNvSpPr/>
            <p:nvPr/>
          </p:nvSpPr>
          <p:spPr>
            <a:xfrm rot="1740912">
              <a:off x="1464315" y="2953502"/>
              <a:ext cx="561963" cy="328870"/>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16" name="Freeform 50">
              <a:extLst>
                <a:ext uri="{FF2B5EF4-FFF2-40B4-BE49-F238E27FC236}">
                  <a16:creationId xmlns:a16="http://schemas.microsoft.com/office/drawing/2014/main" id="{60D69DA1-FDCE-4268-8060-59C70AEED8D1}"/>
                </a:ext>
              </a:extLst>
            </p:cNvPr>
            <p:cNvSpPr/>
            <p:nvPr/>
          </p:nvSpPr>
          <p:spPr>
            <a:xfrm rot="20963715">
              <a:off x="2362862" y="3493931"/>
              <a:ext cx="328679" cy="192348"/>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17" name="Freeform 45">
              <a:extLst>
                <a:ext uri="{FF2B5EF4-FFF2-40B4-BE49-F238E27FC236}">
                  <a16:creationId xmlns:a16="http://schemas.microsoft.com/office/drawing/2014/main" id="{8BB7B4F3-59C5-4F4C-877A-322346EA6CFC}"/>
                </a:ext>
              </a:extLst>
            </p:cNvPr>
            <p:cNvSpPr/>
            <p:nvPr/>
          </p:nvSpPr>
          <p:spPr>
            <a:xfrm rot="21114432" flipH="1">
              <a:off x="2829618" y="2016750"/>
              <a:ext cx="640975" cy="375109"/>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18" name="Freeform 45">
              <a:extLst>
                <a:ext uri="{FF2B5EF4-FFF2-40B4-BE49-F238E27FC236}">
                  <a16:creationId xmlns:a16="http://schemas.microsoft.com/office/drawing/2014/main" id="{4C062CA8-EABC-4CD4-AB05-998649654642}"/>
                </a:ext>
              </a:extLst>
            </p:cNvPr>
            <p:cNvSpPr/>
            <p:nvPr/>
          </p:nvSpPr>
          <p:spPr>
            <a:xfrm rot="20700000" flipH="1">
              <a:off x="2686368" y="3037688"/>
              <a:ext cx="341361" cy="199770"/>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sp>
          <p:nvSpPr>
            <p:cNvPr id="19" name="Freeform 50">
              <a:extLst>
                <a:ext uri="{FF2B5EF4-FFF2-40B4-BE49-F238E27FC236}">
                  <a16:creationId xmlns:a16="http://schemas.microsoft.com/office/drawing/2014/main" id="{387946AD-3CA5-42A3-B388-74402A8898C7}"/>
                </a:ext>
              </a:extLst>
            </p:cNvPr>
            <p:cNvSpPr/>
            <p:nvPr/>
          </p:nvSpPr>
          <p:spPr>
            <a:xfrm rot="403061">
              <a:off x="2716957" y="3900537"/>
              <a:ext cx="238420" cy="139527"/>
            </a:xfrm>
            <a:custGeom>
              <a:avLst/>
              <a:gdLst/>
              <a:ahLst/>
              <a:cxnLst/>
              <a:rect l="l" t="t" r="r" b="b"/>
              <a:pathLst>
                <a:path w="456500" h="267151">
                  <a:moveTo>
                    <a:pt x="170642" y="16"/>
                  </a:moveTo>
                  <a:cubicBezTo>
                    <a:pt x="499366" y="-1403"/>
                    <a:pt x="372768" y="93415"/>
                    <a:pt x="436596" y="220999"/>
                  </a:cubicBezTo>
                  <a:lnTo>
                    <a:pt x="456500" y="256728"/>
                  </a:lnTo>
                  <a:lnTo>
                    <a:pt x="431522" y="267151"/>
                  </a:lnTo>
                  <a:cubicBezTo>
                    <a:pt x="427973" y="258562"/>
                    <a:pt x="424161" y="250774"/>
                    <a:pt x="420384" y="243721"/>
                  </a:cubicBezTo>
                  <a:cubicBezTo>
                    <a:pt x="264104" y="178582"/>
                    <a:pt x="71032" y="411152"/>
                    <a:pt x="0" y="6700"/>
                  </a:cubicBezTo>
                  <a:cubicBezTo>
                    <a:pt x="67428" y="2385"/>
                    <a:pt x="123681" y="218"/>
                    <a:pt x="170642" y="1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200">
                <a:solidFill>
                  <a:prstClr val="white"/>
                </a:solidFill>
              </a:endParaRPr>
            </a:p>
          </p:txBody>
        </p:sp>
      </p:grpSp>
      <p:sp>
        <p:nvSpPr>
          <p:cNvPr id="20" name="Rectangle 19"/>
          <p:cNvSpPr/>
          <p:nvPr/>
        </p:nvSpPr>
        <p:spPr>
          <a:xfrm>
            <a:off x="2961919" y="1443841"/>
            <a:ext cx="9230081" cy="3477875"/>
          </a:xfrm>
          <a:prstGeom prst="rect">
            <a:avLst/>
          </a:prstGeom>
        </p:spPr>
        <p:txBody>
          <a:bodyPr wrap="square">
            <a:spAutoFit/>
          </a:bodyPr>
          <a:lstStyle/>
          <a:p>
            <a:pPr marL="342900" indent="-342900">
              <a:buFontTx/>
              <a:buChar char="-"/>
            </a:pPr>
            <a:r>
              <a:rPr lang="en-US" sz="2000" b="1" dirty="0" smtClean="0"/>
              <a:t>period</a:t>
            </a:r>
            <a:r>
              <a:rPr lang="en-US" sz="2000" dirty="0" smtClean="0"/>
              <a:t>: October </a:t>
            </a:r>
            <a:r>
              <a:rPr lang="en-US" sz="2000" dirty="0"/>
              <a:t>2019 </a:t>
            </a:r>
            <a:endParaRPr lang="en-US" sz="2000" dirty="0" smtClean="0"/>
          </a:p>
          <a:p>
            <a:pPr marL="342900" indent="-342900">
              <a:buFontTx/>
              <a:buChar char="-"/>
            </a:pPr>
            <a:r>
              <a:rPr lang="en-US" sz="2000" b="1" dirty="0" smtClean="0"/>
              <a:t>Target group: </a:t>
            </a:r>
            <a:r>
              <a:rPr lang="en-US" sz="2000" dirty="0"/>
              <a:t>42 </a:t>
            </a:r>
            <a:r>
              <a:rPr lang="en-US" sz="2000" dirty="0" smtClean="0"/>
              <a:t>teachers primary and secondary levels</a:t>
            </a:r>
            <a:endParaRPr lang="en-US" sz="2000" dirty="0"/>
          </a:p>
          <a:p>
            <a:pPr marL="342900" indent="-342900">
              <a:buFontTx/>
              <a:buChar char="-"/>
            </a:pPr>
            <a:r>
              <a:rPr lang="en-US" sz="2000" b="1" dirty="0" smtClean="0"/>
              <a:t>respondents: </a:t>
            </a:r>
            <a:r>
              <a:rPr lang="en-US" sz="2000" dirty="0"/>
              <a:t>31 (73,8 </a:t>
            </a:r>
            <a:r>
              <a:rPr lang="en-US" sz="2000" dirty="0" smtClean="0"/>
              <a:t>%)</a:t>
            </a:r>
          </a:p>
          <a:p>
            <a:pPr marL="342900" indent="-342900">
              <a:buFontTx/>
              <a:buChar char="-"/>
            </a:pPr>
            <a:r>
              <a:rPr lang="en-US" sz="2000" b="1" dirty="0" smtClean="0"/>
              <a:t>Format: </a:t>
            </a:r>
            <a:r>
              <a:rPr lang="en-US" sz="2000" dirty="0" smtClean="0"/>
              <a:t>online questionnaire</a:t>
            </a:r>
          </a:p>
          <a:p>
            <a:pPr marL="342900" indent="-342900">
              <a:buFontTx/>
              <a:buChar char="-"/>
            </a:pPr>
            <a:r>
              <a:rPr lang="en-US" sz="2000" dirty="0" smtClean="0"/>
              <a:t> </a:t>
            </a:r>
            <a:r>
              <a:rPr lang="en-US" sz="2000" b="1" dirty="0" smtClean="0"/>
              <a:t>purpose</a:t>
            </a:r>
            <a:r>
              <a:rPr lang="en-US" sz="2000" dirty="0" smtClean="0"/>
              <a:t>:  </a:t>
            </a:r>
            <a:r>
              <a:rPr lang="en-US" sz="2000" dirty="0"/>
              <a:t>- </a:t>
            </a:r>
            <a:r>
              <a:rPr lang="en-US" sz="2000" dirty="0" smtClean="0"/>
              <a:t>to gather data about:</a:t>
            </a:r>
            <a:endParaRPr lang="en-US" sz="2000" dirty="0"/>
          </a:p>
          <a:p>
            <a:r>
              <a:rPr lang="en-US" sz="2000" dirty="0"/>
              <a:t>		a) </a:t>
            </a:r>
            <a:r>
              <a:rPr lang="en-US" sz="2000" dirty="0" smtClean="0"/>
              <a:t>how familiar the teachers are with the “bullying” phenomenon</a:t>
            </a:r>
            <a:endParaRPr lang="en-US" sz="2000" dirty="0"/>
          </a:p>
          <a:p>
            <a:r>
              <a:rPr lang="en-US" sz="2000" dirty="0"/>
              <a:t>		b) </a:t>
            </a:r>
            <a:r>
              <a:rPr lang="en-US" sz="2000" dirty="0" smtClean="0"/>
              <a:t>if they have ever encountered aspects of it </a:t>
            </a:r>
          </a:p>
          <a:p>
            <a:r>
              <a:rPr lang="en-US" sz="2000" dirty="0"/>
              <a:t> </a:t>
            </a:r>
            <a:r>
              <a:rPr lang="en-US" sz="2000" dirty="0" smtClean="0"/>
              <a:t>              </a:t>
            </a:r>
            <a:r>
              <a:rPr lang="en-US" sz="2000" dirty="0"/>
              <a:t>	c) </a:t>
            </a:r>
            <a:r>
              <a:rPr lang="en-US" sz="2000" dirty="0" smtClean="0"/>
              <a:t>teachers’ emotional response towards it</a:t>
            </a:r>
            <a:endParaRPr lang="en-US" sz="2000" dirty="0"/>
          </a:p>
          <a:p>
            <a:r>
              <a:rPr lang="en-US" sz="2000" dirty="0"/>
              <a:t>		d) </a:t>
            </a:r>
            <a:r>
              <a:rPr lang="en-US" sz="2000" dirty="0" smtClean="0"/>
              <a:t>how they perceive the relationship between their professional activity and bullying</a:t>
            </a:r>
            <a:endParaRPr lang="en-US" sz="2000" dirty="0"/>
          </a:p>
          <a:p>
            <a:r>
              <a:rPr lang="en-US" sz="2000" dirty="0"/>
              <a:t>		e) </a:t>
            </a:r>
            <a:r>
              <a:rPr lang="en-US" sz="2000" dirty="0" smtClean="0"/>
              <a:t>what solutions they can find to handle a bullying event </a:t>
            </a:r>
            <a:endParaRPr lang="en-US" sz="2000" dirty="0"/>
          </a:p>
        </p:txBody>
      </p:sp>
    </p:spTree>
    <p:extLst>
      <p:ext uri="{BB962C8B-B14F-4D97-AF65-F5344CB8AC3E}">
        <p14:creationId xmlns:p14="http://schemas.microsoft.com/office/powerpoint/2010/main" val="1363949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bstract01">
      <a:dk1>
        <a:sysClr val="windowText" lastClr="000000"/>
      </a:dk1>
      <a:lt1>
        <a:sysClr val="window" lastClr="FFFFFF"/>
      </a:lt1>
      <a:dk2>
        <a:srgbClr val="44546A"/>
      </a:dk2>
      <a:lt2>
        <a:srgbClr val="E7E6E6"/>
      </a:lt2>
      <a:accent1>
        <a:srgbClr val="79D155"/>
      </a:accent1>
      <a:accent2>
        <a:srgbClr val="568AD3"/>
      </a:accent2>
      <a:accent3>
        <a:srgbClr val="FFFFFF"/>
      </a:accent3>
      <a:accent4>
        <a:srgbClr val="79D155"/>
      </a:accent4>
      <a:accent5>
        <a:srgbClr val="568AD3"/>
      </a:accent5>
      <a:accent6>
        <a:srgbClr val="FFFFF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ABSTRACT">
      <a:dk1>
        <a:sysClr val="windowText" lastClr="000000"/>
      </a:dk1>
      <a:lt1>
        <a:sysClr val="window" lastClr="FFFFFF"/>
      </a:lt1>
      <a:dk2>
        <a:srgbClr val="44546A"/>
      </a:dk2>
      <a:lt2>
        <a:srgbClr val="E7E6E6"/>
      </a:lt2>
      <a:accent1>
        <a:srgbClr val="79D155"/>
      </a:accent1>
      <a:accent2>
        <a:srgbClr val="A5A5A5"/>
      </a:accent2>
      <a:accent3>
        <a:srgbClr val="595959"/>
      </a:accent3>
      <a:accent4>
        <a:srgbClr val="568AD3"/>
      </a:accent4>
      <a:accent5>
        <a:srgbClr val="A5A5A5"/>
      </a:accent5>
      <a:accent6>
        <a:srgbClr val="595959"/>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ABSTRACT">
      <a:dk1>
        <a:sysClr val="windowText" lastClr="000000"/>
      </a:dk1>
      <a:lt1>
        <a:sysClr val="window" lastClr="FFFFFF"/>
      </a:lt1>
      <a:dk2>
        <a:srgbClr val="44546A"/>
      </a:dk2>
      <a:lt2>
        <a:srgbClr val="E7E6E6"/>
      </a:lt2>
      <a:accent1>
        <a:srgbClr val="79D155"/>
      </a:accent1>
      <a:accent2>
        <a:srgbClr val="A5A5A5"/>
      </a:accent2>
      <a:accent3>
        <a:srgbClr val="595959"/>
      </a:accent3>
      <a:accent4>
        <a:srgbClr val="568AD3"/>
      </a:accent4>
      <a:accent5>
        <a:srgbClr val="A5A5A5"/>
      </a:accent5>
      <a:accent6>
        <a:srgbClr val="595959"/>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1418</Words>
  <Application>Microsoft Office PowerPoint</Application>
  <PresentationFormat>Widescreen</PresentationFormat>
  <Paragraphs>97</Paragraphs>
  <Slides>21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Arial Unicode MS</vt:lpstr>
      <vt:lpstr>Wingdings</vt:lpstr>
      <vt:lpstr>Cover and End Slide Master</vt:lpstr>
      <vt:lpstr>Contents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scoala51 scoala51</dc:creator>
  <cp:lastModifiedBy>Claudia Putura</cp:lastModifiedBy>
  <cp:revision>43</cp:revision>
  <dcterms:created xsi:type="dcterms:W3CDTF">2019-11-06T12:41:59Z</dcterms:created>
  <dcterms:modified xsi:type="dcterms:W3CDTF">2019-11-09T11:00:46Z</dcterms:modified>
</cp:coreProperties>
</file>